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2"/>
  </p:notesMasterIdLst>
  <p:handoutMasterIdLst>
    <p:handoutMasterId r:id="rId103"/>
  </p:handoutMasterIdLst>
  <p:sldIdLst>
    <p:sldId id="2241" r:id="rId2"/>
    <p:sldId id="4651" r:id="rId3"/>
    <p:sldId id="4596" r:id="rId4"/>
    <p:sldId id="4598" r:id="rId5"/>
    <p:sldId id="4600" r:id="rId6"/>
    <p:sldId id="4604" r:id="rId7"/>
    <p:sldId id="4650" r:id="rId8"/>
    <p:sldId id="3023" r:id="rId9"/>
    <p:sldId id="4631" r:id="rId10"/>
    <p:sldId id="4635" r:id="rId11"/>
    <p:sldId id="4636" r:id="rId12"/>
    <p:sldId id="4638" r:id="rId13"/>
    <p:sldId id="4640" r:id="rId14"/>
    <p:sldId id="4646" r:id="rId15"/>
    <p:sldId id="4644" r:id="rId16"/>
    <p:sldId id="4654" r:id="rId17"/>
    <p:sldId id="4656" r:id="rId18"/>
    <p:sldId id="4655" r:id="rId19"/>
    <p:sldId id="4649" r:id="rId20"/>
    <p:sldId id="4642" r:id="rId21"/>
    <p:sldId id="4660" r:id="rId22"/>
    <p:sldId id="4661" r:id="rId23"/>
    <p:sldId id="4659" r:id="rId24"/>
    <p:sldId id="4658" r:id="rId25"/>
    <p:sldId id="4665" r:id="rId26"/>
    <p:sldId id="4663" r:id="rId27"/>
    <p:sldId id="4662" r:id="rId28"/>
    <p:sldId id="4664" r:id="rId29"/>
    <p:sldId id="4666" r:id="rId30"/>
    <p:sldId id="4624" r:id="rId31"/>
    <p:sldId id="4625" r:id="rId32"/>
    <p:sldId id="4627" r:id="rId33"/>
    <p:sldId id="4623" r:id="rId34"/>
    <p:sldId id="4670" r:id="rId35"/>
    <p:sldId id="4667" r:id="rId36"/>
    <p:sldId id="2936" r:id="rId37"/>
    <p:sldId id="4669" r:id="rId38"/>
    <p:sldId id="867" r:id="rId39"/>
    <p:sldId id="4668" r:id="rId40"/>
    <p:sldId id="2870" r:id="rId41"/>
    <p:sldId id="2876" r:id="rId42"/>
    <p:sldId id="4592" r:id="rId43"/>
    <p:sldId id="2880" r:id="rId44"/>
    <p:sldId id="4652" r:id="rId45"/>
    <p:sldId id="2436" r:id="rId46"/>
    <p:sldId id="4671" r:id="rId47"/>
    <p:sldId id="4672" r:id="rId48"/>
    <p:sldId id="2475" r:id="rId49"/>
    <p:sldId id="2647" r:id="rId50"/>
    <p:sldId id="3133" r:id="rId51"/>
    <p:sldId id="2648" r:id="rId52"/>
    <p:sldId id="2650" r:id="rId53"/>
    <p:sldId id="2653" r:id="rId54"/>
    <p:sldId id="2651" r:id="rId55"/>
    <p:sldId id="2655" r:id="rId56"/>
    <p:sldId id="3134" r:id="rId57"/>
    <p:sldId id="3112" r:id="rId58"/>
    <p:sldId id="3114" r:id="rId59"/>
    <p:sldId id="4673" r:id="rId60"/>
    <p:sldId id="3118" r:id="rId61"/>
    <p:sldId id="3119" r:id="rId62"/>
    <p:sldId id="3126" r:id="rId63"/>
    <p:sldId id="3129" r:id="rId64"/>
    <p:sldId id="3120" r:id="rId65"/>
    <p:sldId id="3130" r:id="rId66"/>
    <p:sldId id="3124" r:id="rId67"/>
    <p:sldId id="3127" r:id="rId68"/>
    <p:sldId id="3131" r:id="rId69"/>
    <p:sldId id="3132" r:id="rId70"/>
    <p:sldId id="3121" r:id="rId71"/>
    <p:sldId id="3221" r:id="rId72"/>
    <p:sldId id="2643" r:id="rId73"/>
    <p:sldId id="2658" r:id="rId74"/>
    <p:sldId id="2659" r:id="rId75"/>
    <p:sldId id="2660" r:id="rId76"/>
    <p:sldId id="2661" r:id="rId77"/>
    <p:sldId id="2663" r:id="rId78"/>
    <p:sldId id="2664" r:id="rId79"/>
    <p:sldId id="2665" r:id="rId80"/>
    <p:sldId id="2668" r:id="rId81"/>
    <p:sldId id="2669" r:id="rId82"/>
    <p:sldId id="2662" r:id="rId83"/>
    <p:sldId id="3146" r:id="rId84"/>
    <p:sldId id="2672" r:id="rId85"/>
    <p:sldId id="2673" r:id="rId86"/>
    <p:sldId id="2675" r:id="rId87"/>
    <p:sldId id="3149" r:id="rId88"/>
    <p:sldId id="3150" r:id="rId89"/>
    <p:sldId id="3151" r:id="rId90"/>
    <p:sldId id="3156" r:id="rId91"/>
    <p:sldId id="3153" r:id="rId92"/>
    <p:sldId id="3159" r:id="rId93"/>
    <p:sldId id="3157" r:id="rId94"/>
    <p:sldId id="3158" r:id="rId95"/>
    <p:sldId id="3166" r:id="rId96"/>
    <p:sldId id="3164" r:id="rId97"/>
    <p:sldId id="3167" r:id="rId98"/>
    <p:sldId id="3168" r:id="rId99"/>
    <p:sldId id="3163" r:id="rId100"/>
    <p:sldId id="3169" r:id="rId10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2925" userDrawn="1">
          <p15:clr>
            <a:srgbClr val="A4A3A4"/>
          </p15:clr>
        </p15:guide>
        <p15:guide id="4" orient="horz" pos="18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0FDFF"/>
    <a:srgbClr val="F6F9D6"/>
    <a:srgbClr val="B0FFD3"/>
    <a:srgbClr val="0432FF"/>
    <a:srgbClr val="E2EAF7"/>
    <a:srgbClr val="FF5F00"/>
    <a:srgbClr val="FF7E79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2" autoAdjust="0"/>
    <p:restoredTop sz="72184" autoAdjust="0"/>
  </p:normalViewPr>
  <p:slideViewPr>
    <p:cSldViewPr>
      <p:cViewPr>
        <p:scale>
          <a:sx n="99" d="100"/>
          <a:sy n="99" d="100"/>
        </p:scale>
        <p:origin x="584" y="144"/>
      </p:cViewPr>
      <p:guideLst>
        <p:guide pos="2925"/>
        <p:guide orient="horz" pos="1800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2023/12/14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2023/12/14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28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4396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 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    T_{{comm}}({domain}) =  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=1}^{L}\left(\alpha {\log(P)}+ \beta \frac{P-1}{P} 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\right)\\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+2&amp;\sum_{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=2}^{L}\left(\alpha {\log(P)}+ \beta \frac{P-1}{P} d_{i-1}\right)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  <a:p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b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endParaRPr lang="en-US" sz="1200" b="0" i="0" u="none" strike="noStrike" cap="none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2903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\begin{align*}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2\sum_{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=2}^{L}\left(\beta (P-1) \frac{</a:t>
            </a:r>
            <a:r>
              <a:rPr lang="en-US" sz="1200" b="0" i="0" u="none" strike="noStrike" cap="none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Bd_i</a:t>
            </a:r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}{P}\right)</a:t>
            </a:r>
          </a:p>
          <a:p>
            <a:r>
              <a:rPr lang="en-US" sz="1200" b="0" i="0" u="none" strike="noStrike" cap="none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\end{align*}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7759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462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289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3752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>
                <a:solidFill>
                  <a:srgbClr val="999999"/>
                </a:solidFill>
                <a:effectLst/>
                <a:latin typeface="NVIDIA-APAC"/>
              </a:rPr>
              <a:t>* 采用稀疏技术</a:t>
            </a:r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428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6108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917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0088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93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24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879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Source: Wikipedia</a:t>
            </a:r>
          </a:p>
          <a:p>
            <a:r>
              <a:rPr kumimoji="1" lang="en-US" altLang="zh-CN" dirty="0"/>
              <a:t>Mate60: https://</a:t>
            </a:r>
            <a:r>
              <a:rPr kumimoji="1" lang="en-US" altLang="zh-CN" dirty="0" err="1"/>
              <a:t>nanoreview.net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en</a:t>
            </a:r>
            <a:r>
              <a:rPr kumimoji="1" lang="en-US" altLang="zh-CN" dirty="0"/>
              <a:t>/soc-compare/qualcomm-snapdragon-875-vs-hisilicon-kirin-9000</a:t>
            </a:r>
          </a:p>
          <a:p>
            <a:r>
              <a:rPr kumimoji="1" lang="en-US" altLang="zh-CN" dirty="0"/>
              <a:t>Intel CPU: https://</a:t>
            </a:r>
            <a:r>
              <a:rPr kumimoji="1" lang="en-US" altLang="zh-CN" dirty="0" err="1"/>
              <a:t>setiathome.berkeley.edu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cpu_list.php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8931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C85A63-7A75-434D-99C9-CE2D037F6B27}" type="slidenum">
              <a:rPr lang="en-US" altLang="en-US"/>
              <a:pPr/>
              <a:t>38</a:t>
            </a:fld>
            <a:endParaRPr lang="en-US" altLang="en-US"/>
          </a:p>
        </p:txBody>
      </p:sp>
      <p:sp>
        <p:nvSpPr>
          <p:cNvPr id="809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13266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Amdahl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law can consider heterogeneous version, e.g., different parallel cores have different parallel </a:t>
            </a:r>
            <a:r>
              <a:rPr kumimoji="1" lang="en-US" altLang="zh-CN"/>
              <a:t>processing capabilities. 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0859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374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88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538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735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包括</a:t>
            </a:r>
            <a:r>
              <a:rPr kumimoji="1" lang="en-US" altLang="zh-CN" dirty="0"/>
              <a:t>call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的</a:t>
            </a:r>
            <a:r>
              <a:rPr kumimoji="1" lang="en-US" altLang="zh-CN" dirty="0"/>
              <a:t>overhead</a:t>
            </a:r>
            <a:r>
              <a:rPr kumimoji="1" lang="zh-CN" altLang="en-US" dirty="0"/>
              <a:t>和</a:t>
            </a:r>
            <a:r>
              <a:rPr kumimoji="1" lang="en-US" altLang="zh-CN" dirty="0"/>
              <a:t>kernel-space</a:t>
            </a:r>
            <a:r>
              <a:rPr kumimoji="1" lang="zh-CN" altLang="en-US" dirty="0"/>
              <a:t> 处理的开销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2706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084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9897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831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593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https://</a:t>
            </a:r>
            <a:r>
              <a:rPr kumimoji="1" lang="en" altLang="zh-CN" dirty="0" err="1"/>
              <a:t>ongardie.net</a:t>
            </a:r>
            <a:r>
              <a:rPr kumimoji="1" lang="en" altLang="zh-CN" dirty="0"/>
              <a:t>/static/raft/</a:t>
            </a:r>
            <a:r>
              <a:rPr kumimoji="1" lang="en" altLang="zh-CN" dirty="0" err="1"/>
              <a:t>userstudy</a:t>
            </a:r>
            <a:r>
              <a:rPr kumimoji="1" lang="en" altLang="zh-CN" dirty="0"/>
              <a:t>/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784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580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4311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1358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06073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5957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49141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141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问题： </a:t>
            </a:r>
            <a:r>
              <a:rPr kumimoji="1" lang="en-US" altLang="zh-CN" dirty="0"/>
              <a:t>6</a:t>
            </a:r>
            <a:r>
              <a:rPr kumimoji="1" lang="zh-CN" altLang="en-US" dirty="0"/>
              <a:t>， </a:t>
            </a:r>
            <a:r>
              <a:rPr kumimoji="1" lang="en-US" altLang="zh-CN" dirty="0"/>
              <a:t>7</a:t>
            </a:r>
            <a:r>
              <a:rPr kumimoji="1" lang="zh-CN" altLang="en-US" dirty="0"/>
              <a:t>谁先谁后？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6555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212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9065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2295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90631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502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2554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61074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2846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9411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6768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性能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9447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8322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69088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71066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945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14.emf"/><Relationship Id="rId7" Type="http://schemas.openxmlformats.org/officeDocument/2006/relationships/image" Target="../media/image18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16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401" y="1001455"/>
            <a:ext cx="8639311" cy="21047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>
                <a:latin typeface="+mn-lt"/>
              </a:rPr>
              <a:t>Distributed Computing frameworks</a:t>
            </a:r>
            <a:br>
              <a:rPr kumimoji="1" lang="en-US" altLang="zh-CN" sz="360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The case of distributed training, review &amp; RDMA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(2023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6D22CAB8-32D2-2241-80C8-0D6645783B0C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Credits: 	 AI-sys Sp22, CMU15-418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1" name="副标题 5">
            <a:extLst>
              <a:ext uri="{FF2B5EF4-FFF2-40B4-BE49-F238E27FC236}">
                <a16:creationId xmlns:a16="http://schemas.microsoft.com/office/drawing/2014/main" id="{A563D869-0A1B-F945-BE40-E508AA7EF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293465-0816-37D4-BDD2-5208E6364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Pseudocode for </a:t>
            </a:r>
            <a:r>
              <a:rPr kumimoji="1" lang="en-US" altLang="zh-CN"/>
              <a:t>Stochastic Gradient Descent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85DD3-ED03-A9DC-B404-01BDF164D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D78AD2-51C2-A5C3-6D91-EA2930CA7FFB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455A234-B7D4-10F6-6E79-BB5BC71044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3825B8D7-D5F9-15F9-5252-7530D50D2BD5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EB3132A-743D-26FD-D3D2-4057C50B36F9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8552F77-EABF-F455-4DB0-C422D2E4C995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D37DFF-E279-0009-D7BC-9EB56CE60305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39DB62C-3381-040A-F1CD-2E90C238B1E2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BF7D73-B655-C23A-8686-DC8546D6E1CB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sp>
        <p:nvSpPr>
          <p:cNvPr id="16" name="左大括号 15">
            <a:extLst>
              <a:ext uri="{FF2B5EF4-FFF2-40B4-BE49-F238E27FC236}">
                <a16:creationId xmlns:a16="http://schemas.microsoft.com/office/drawing/2014/main" id="{A5BFD719-F049-9EB6-B3FE-DEF036D99A2E}"/>
              </a:ext>
            </a:extLst>
          </p:cNvPr>
          <p:cNvSpPr/>
          <p:nvPr/>
        </p:nvSpPr>
        <p:spPr>
          <a:xfrm>
            <a:off x="4702083" y="1597789"/>
            <a:ext cx="517989" cy="96480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174021-4AEE-AC24-62B2-E62508A51A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6698" y="1208191"/>
            <a:ext cx="2187468" cy="338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24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Parallelization Opportunities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39999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Synchronous Data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FCA2FC-6043-9A3D-F701-5640699FF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6314023" cy="3771636"/>
          </a:xfrm>
        </p:spPr>
        <p:txBody>
          <a:bodyPr/>
          <a:lstStyle/>
          <a:p>
            <a:r>
              <a:rPr kumimoji="1" lang="en-US" altLang="zh-CN" dirty="0"/>
              <a:t>Parallelize on the x (and y) </a:t>
            </a:r>
          </a:p>
          <a:p>
            <a:pPr lvl="1"/>
            <a:r>
              <a:rPr kumimoji="1" lang="en-US" altLang="zh-CN" dirty="0"/>
              <a:t>Observation: the sum operator can be easily parallelized  </a:t>
            </a:r>
            <a:endParaRPr kumimoji="1" lang="zh-CN" altLang="en-US" dirty="0"/>
          </a:p>
        </p:txBody>
      </p:sp>
      <p:sp>
        <p:nvSpPr>
          <p:cNvPr id="5" name="下箭头 4">
            <a:extLst>
              <a:ext uri="{FF2B5EF4-FFF2-40B4-BE49-F238E27FC236}">
                <a16:creationId xmlns:a16="http://schemas.microsoft.com/office/drawing/2014/main" id="{E79D9007-C807-6009-F2D2-082B82411F61}"/>
              </a:ext>
            </a:extLst>
          </p:cNvPr>
          <p:cNvSpPr/>
          <p:nvPr/>
        </p:nvSpPr>
        <p:spPr>
          <a:xfrm rot="16200000">
            <a:off x="3786717" y="3408677"/>
            <a:ext cx="864096" cy="706470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4892F2-48DD-4104-E5C2-F7A3A6CF463C}"/>
              </a:ext>
            </a:extLst>
          </p:cNvPr>
          <p:cNvGrpSpPr/>
          <p:nvPr/>
        </p:nvGrpSpPr>
        <p:grpSpPr>
          <a:xfrm>
            <a:off x="913131" y="3153903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6B404D4-A8BE-8E4C-9A32-850BF9E2E6A2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45BF3EDA-54F9-12FD-4FD8-68AC88B76FF1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96B086D-8BB6-E989-F599-F343EBBB1D50}"/>
              </a:ext>
            </a:extLst>
          </p:cNvPr>
          <p:cNvCxnSpPr>
            <a:cxnSpLocks/>
          </p:cNvCxnSpPr>
          <p:nvPr/>
        </p:nvCxnSpPr>
        <p:spPr>
          <a:xfrm>
            <a:off x="1597207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F910B59-0A2B-1D32-F5C1-A031BD9CA059}"/>
              </a:ext>
            </a:extLst>
          </p:cNvPr>
          <p:cNvGrpSpPr/>
          <p:nvPr/>
        </p:nvGrpSpPr>
        <p:grpSpPr>
          <a:xfrm>
            <a:off x="592159" y="2027471"/>
            <a:ext cx="629816" cy="616380"/>
            <a:chOff x="7884368" y="1584003"/>
            <a:chExt cx="629816" cy="616380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90C10A7-7155-586F-2683-C2B93E9AF531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55CAAE9-6418-69C4-DC93-FB200AAAE90C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1363D9E-E85B-4844-C537-5451647CA5BC}"/>
              </a:ext>
            </a:extLst>
          </p:cNvPr>
          <p:cNvGrpSpPr/>
          <p:nvPr/>
        </p:nvGrpSpPr>
        <p:grpSpPr>
          <a:xfrm>
            <a:off x="1451914" y="2027471"/>
            <a:ext cx="629816" cy="616380"/>
            <a:chOff x="7884368" y="1584003"/>
            <a:chExt cx="629816" cy="61638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948E0444-99A5-063B-13A7-47BCF607D2E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DC9320CE-EA4A-EC7A-ABA3-96A4FB66F039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/>
            </a:p>
          </p:txBody>
        </p:sp>
      </p:grp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97095F7D-217B-77C5-98FA-C621DF7D9B1F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882851" y="2643851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23EA02B-8123-81CA-4A2C-DAF87998F1C2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 flipH="1">
            <a:off x="1542947" y="2643851"/>
            <a:ext cx="199659" cy="5100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8B20982-7E7E-F9A7-8F8F-CDDD310EE7B0}"/>
              </a:ext>
            </a:extLst>
          </p:cNvPr>
          <p:cNvGrpSpPr/>
          <p:nvPr/>
        </p:nvGrpSpPr>
        <p:grpSpPr>
          <a:xfrm>
            <a:off x="928371" y="4380648"/>
            <a:ext cx="1463983" cy="616380"/>
            <a:chOff x="7884367" y="1584003"/>
            <a:chExt cx="1463983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F555F57-BD54-43F0-6A58-2DABFBD17876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FF0F66EF-DFB9-7170-A894-49C3D5AC8682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E070C4C-E3AE-7C52-2605-F529EEB69EF1}"/>
              </a:ext>
            </a:extLst>
          </p:cNvPr>
          <p:cNvGrpSpPr/>
          <p:nvPr/>
        </p:nvGrpSpPr>
        <p:grpSpPr>
          <a:xfrm>
            <a:off x="2416023" y="2029750"/>
            <a:ext cx="629816" cy="616380"/>
            <a:chOff x="7884368" y="1584003"/>
            <a:chExt cx="629816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D4B244C-E2DF-C4F3-0D9D-027EDC5BCADB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381FDAD-ADB8-CFAC-49AD-1B89A554619B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A4D8CA82-92B3-2A74-D497-7C57E67F5F72}"/>
              </a:ext>
            </a:extLst>
          </p:cNvPr>
          <p:cNvCxnSpPr>
            <a:cxnSpLocks/>
            <a:stCxn id="22" idx="2"/>
          </p:cNvCxnSpPr>
          <p:nvPr/>
        </p:nvCxnSpPr>
        <p:spPr>
          <a:xfrm flipH="1">
            <a:off x="2113802" y="2646130"/>
            <a:ext cx="592913" cy="561475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DCC5AF21-7AD4-EBE0-8CE0-AFB38F1FB9F6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1660363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1">
            <a:extLst>
              <a:ext uri="{FF2B5EF4-FFF2-40B4-BE49-F238E27FC236}">
                <a16:creationId xmlns:a16="http://schemas.microsoft.com/office/drawing/2014/main" id="{85F210CE-0C6F-216C-39C7-BEF00EEC2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63" y="5206760"/>
            <a:ext cx="511200" cy="255600"/>
          </a:xfrm>
          <a:prstGeom prst="rect">
            <a:avLst/>
          </a:prstGeom>
        </p:spPr>
      </p:pic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6676DD09-1380-2583-17FB-4A8D78882060}"/>
              </a:ext>
            </a:extLst>
          </p:cNvPr>
          <p:cNvGrpSpPr/>
          <p:nvPr/>
        </p:nvGrpSpPr>
        <p:grpSpPr>
          <a:xfrm>
            <a:off x="548345" y="2027471"/>
            <a:ext cx="576059" cy="616380"/>
            <a:chOff x="638921" y="2203432"/>
            <a:chExt cx="576059" cy="616380"/>
          </a:xfrm>
        </p:grpSpPr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08BD7ECD-01FA-66C6-B874-C66C115DBE74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905284C8-2312-3E2B-262F-1E144811D8B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B608B5C8-854C-2644-891F-0C3411B8E14E}"/>
              </a:ext>
            </a:extLst>
          </p:cNvPr>
          <p:cNvGrpSpPr/>
          <p:nvPr/>
        </p:nvGrpSpPr>
        <p:grpSpPr>
          <a:xfrm>
            <a:off x="831040" y="2031267"/>
            <a:ext cx="576059" cy="616380"/>
            <a:chOff x="921616" y="2207228"/>
            <a:chExt cx="576059" cy="616380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DC0C3D7B-351B-A17E-52F3-218C16E28764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946EE13-C85A-0790-EBF3-5E0ADE0A407D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3A27D197-71B3-1EC7-DDA6-0C2AFEC49F87}"/>
              </a:ext>
            </a:extLst>
          </p:cNvPr>
          <p:cNvGrpSpPr/>
          <p:nvPr/>
        </p:nvGrpSpPr>
        <p:grpSpPr>
          <a:xfrm>
            <a:off x="1404464" y="2029690"/>
            <a:ext cx="576059" cy="616380"/>
            <a:chOff x="638921" y="2203432"/>
            <a:chExt cx="576059" cy="616380"/>
          </a:xfrm>
        </p:grpSpPr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C66EA0B1-9F48-51BC-6DAA-FC1E48F77403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FC86B210-0F4D-3277-2E43-4FBB17A56C18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824229B-670D-BFD0-7AC0-1747828E1952}"/>
              </a:ext>
            </a:extLst>
          </p:cNvPr>
          <p:cNvGrpSpPr/>
          <p:nvPr/>
        </p:nvGrpSpPr>
        <p:grpSpPr>
          <a:xfrm>
            <a:off x="1687159" y="2033486"/>
            <a:ext cx="576059" cy="616380"/>
            <a:chOff x="921616" y="2207228"/>
            <a:chExt cx="576059" cy="616380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769CDB85-94E4-9EE8-9435-10D5BB8759EA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66B5CA29-2F1A-9C21-2AF1-08A21E09D497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4931946" y="3153903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5616022" y="3770283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757902" y="2669482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5553741" y="2708135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4947186" y="4380648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6043985" y="2023242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5929880" y="2639622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77656A30-1B2D-072C-32E4-2C7684D2E311}"/>
              </a:ext>
            </a:extLst>
          </p:cNvPr>
          <p:cNvCxnSpPr>
            <a:cxnSpLocks/>
            <a:stCxn id="81" idx="2"/>
          </p:cNvCxnSpPr>
          <p:nvPr/>
        </p:nvCxnSpPr>
        <p:spPr>
          <a:xfrm>
            <a:off x="5679178" y="4997028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8678" y="5206760"/>
            <a:ext cx="511200" cy="255600"/>
          </a:xfrm>
          <a:prstGeom prst="rect">
            <a:avLst/>
          </a:prstGeom>
        </p:spPr>
      </p:pic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4567160" y="2027471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7236301" y="2027471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5423279" y="2029690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7704524" y="2027471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5413131" y="5306508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8258856" y="2027471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7480434" y="3159328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8164510" y="37757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7306390" y="26749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8102229" y="27135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7495674" y="4386073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8478368" y="26450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线箭头连接符 117">
            <a:extLst>
              <a:ext uri="{FF2B5EF4-FFF2-40B4-BE49-F238E27FC236}">
                <a16:creationId xmlns:a16="http://schemas.microsoft.com/office/drawing/2014/main" id="{30570AD4-C7D3-F0DA-4431-FA74A13852DB}"/>
              </a:ext>
            </a:extLst>
          </p:cNvPr>
          <p:cNvCxnSpPr>
            <a:cxnSpLocks/>
            <a:stCxn id="115" idx="2"/>
          </p:cNvCxnSpPr>
          <p:nvPr/>
        </p:nvCxnSpPr>
        <p:spPr>
          <a:xfrm>
            <a:off x="8227666" y="5002453"/>
            <a:ext cx="0" cy="43216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166" y="5212185"/>
            <a:ext cx="511200" cy="255600"/>
          </a:xfrm>
          <a:prstGeom prst="rect">
            <a:avLst/>
          </a:prstGeom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7961619" y="5311933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098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形状 33">
            <a:extLst>
              <a:ext uri="{FF2B5EF4-FFF2-40B4-BE49-F238E27FC236}">
                <a16:creationId xmlns:a16="http://schemas.microsoft.com/office/drawing/2014/main" id="{046309CB-D82B-6224-7AC1-AE3067FBF2CB}"/>
              </a:ext>
            </a:extLst>
          </p:cNvPr>
          <p:cNvSpPr/>
          <p:nvPr/>
        </p:nvSpPr>
        <p:spPr>
          <a:xfrm>
            <a:off x="3776595" y="4326673"/>
            <a:ext cx="2837703" cy="623369"/>
          </a:xfrm>
          <a:custGeom>
            <a:avLst/>
            <a:gdLst>
              <a:gd name="connsiteX0" fmla="*/ 148634 w 2837703"/>
              <a:gd name="connsiteY0" fmla="*/ 0 h 623369"/>
              <a:gd name="connsiteX1" fmla="*/ 260146 w 2837703"/>
              <a:gd name="connsiteY1" fmla="*/ 594732 h 623369"/>
              <a:gd name="connsiteX2" fmla="*/ 2549864 w 2837703"/>
              <a:gd name="connsiteY2" fmla="*/ 475786 h 623369"/>
              <a:gd name="connsiteX3" fmla="*/ 2728283 w 2837703"/>
              <a:gd name="connsiteY3" fmla="*/ 7434 h 62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7703" h="623369">
                <a:moveTo>
                  <a:pt x="148634" y="0"/>
                </a:moveTo>
                <a:cubicBezTo>
                  <a:pt x="4287" y="257717"/>
                  <a:pt x="-140059" y="515434"/>
                  <a:pt x="260146" y="594732"/>
                </a:cubicBezTo>
                <a:cubicBezTo>
                  <a:pt x="660351" y="674030"/>
                  <a:pt x="2138508" y="573669"/>
                  <a:pt x="2549864" y="475786"/>
                </a:cubicBezTo>
                <a:cubicBezTo>
                  <a:pt x="2961220" y="377903"/>
                  <a:pt x="2844751" y="192668"/>
                  <a:pt x="2728283" y="7434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09F8B5A-4359-D61B-3881-F140AFCD1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Data Parallelism</a:t>
            </a:r>
            <a:endParaRPr kumimoji="1" lang="zh-CN" altLang="en-US" dirty="0"/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936AC6D3-B379-27B4-0ED4-98064FF19B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6623" y="397205"/>
            <a:ext cx="3356039" cy="870085"/>
          </a:xfrm>
          <a:prstGeom prst="rect">
            <a:avLst/>
          </a:prstGeom>
        </p:spPr>
      </p:pic>
      <p:sp>
        <p:nvSpPr>
          <p:cNvPr id="28" name="Rectangle 7">
            <a:extLst>
              <a:ext uri="{FF2B5EF4-FFF2-40B4-BE49-F238E27FC236}">
                <a16:creationId xmlns:a16="http://schemas.microsoft.com/office/drawing/2014/main" id="{571D733A-F115-2E16-CED4-50D3DB1910A4}"/>
              </a:ext>
            </a:extLst>
          </p:cNvPr>
          <p:cNvSpPr/>
          <p:nvPr/>
        </p:nvSpPr>
        <p:spPr>
          <a:xfrm>
            <a:off x="7176520" y="293025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ECB51616-13D8-5ADF-B52A-CBCFBEB4298C}"/>
              </a:ext>
            </a:extLst>
          </p:cNvPr>
          <p:cNvGrpSpPr/>
          <p:nvPr/>
        </p:nvGrpSpPr>
        <p:grpSpPr>
          <a:xfrm>
            <a:off x="623654" y="2428411"/>
            <a:ext cx="1368152" cy="616380"/>
            <a:chOff x="7884368" y="1584003"/>
            <a:chExt cx="1368152" cy="616380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4E47FA0D-877E-D856-7B19-541D48A2E214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文本框 69">
              <a:extLst>
                <a:ext uri="{FF2B5EF4-FFF2-40B4-BE49-F238E27FC236}">
                  <a16:creationId xmlns:a16="http://schemas.microsoft.com/office/drawing/2014/main" id="{B21B3EF3-942D-6551-3A73-557257222A9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D5FC2C4-33AF-1D34-F15E-49C1DBBCFC20}"/>
              </a:ext>
            </a:extLst>
          </p:cNvPr>
          <p:cNvCxnSpPr>
            <a:cxnSpLocks/>
          </p:cNvCxnSpPr>
          <p:nvPr/>
        </p:nvCxnSpPr>
        <p:spPr>
          <a:xfrm>
            <a:off x="1307730" y="304479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C99BE996-58AF-4EFF-2A20-344A5224D0BD}"/>
              </a:ext>
            </a:extLst>
          </p:cNvPr>
          <p:cNvCxnSpPr>
            <a:cxnSpLocks/>
          </p:cNvCxnSpPr>
          <p:nvPr/>
        </p:nvCxnSpPr>
        <p:spPr>
          <a:xfrm>
            <a:off x="449610" y="194399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D0D79F5E-A973-EC79-24CD-572D2414F05E}"/>
              </a:ext>
            </a:extLst>
          </p:cNvPr>
          <p:cNvCxnSpPr>
            <a:cxnSpLocks/>
            <a:endCxn id="69" idx="0"/>
          </p:cNvCxnSpPr>
          <p:nvPr/>
        </p:nvCxnSpPr>
        <p:spPr>
          <a:xfrm>
            <a:off x="1245449" y="198264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>
            <a:extLst>
              <a:ext uri="{FF2B5EF4-FFF2-40B4-BE49-F238E27FC236}">
                <a16:creationId xmlns:a16="http://schemas.microsoft.com/office/drawing/2014/main" id="{8C118C50-5F24-8E8B-4A16-9F362A48FF09}"/>
              </a:ext>
            </a:extLst>
          </p:cNvPr>
          <p:cNvGrpSpPr/>
          <p:nvPr/>
        </p:nvGrpSpPr>
        <p:grpSpPr>
          <a:xfrm>
            <a:off x="638894" y="3655156"/>
            <a:ext cx="1463983" cy="616380"/>
            <a:chOff x="7884367" y="1584003"/>
            <a:chExt cx="1463983" cy="616380"/>
          </a:xfrm>
        </p:grpSpPr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E86EE7EE-4881-EF0D-6E30-DADD3DFEE3D0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628BECB3-460D-CE34-161A-24A87BE18CF9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52A33BFC-178D-0904-FE27-8716E9C9A3DD}"/>
              </a:ext>
            </a:extLst>
          </p:cNvPr>
          <p:cNvGrpSpPr/>
          <p:nvPr/>
        </p:nvGrpSpPr>
        <p:grpSpPr>
          <a:xfrm>
            <a:off x="1735693" y="1297750"/>
            <a:ext cx="629816" cy="616380"/>
            <a:chOff x="7884368" y="1584003"/>
            <a:chExt cx="629816" cy="616380"/>
          </a:xfrm>
        </p:grpSpPr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DC84BB9D-749A-B976-4A9C-9925EBC2E88F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DB25DB4D-4CC1-2CEC-B8C5-906580D6188E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A2AD613C-C049-4984-FBEB-79CC121C330A}"/>
              </a:ext>
            </a:extLst>
          </p:cNvPr>
          <p:cNvCxnSpPr>
            <a:cxnSpLocks/>
            <a:stCxn id="84" idx="2"/>
          </p:cNvCxnSpPr>
          <p:nvPr/>
        </p:nvCxnSpPr>
        <p:spPr>
          <a:xfrm flipH="1">
            <a:off x="1621588" y="191413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A6E070EF-D4D2-A846-60F2-F054E505567B}"/>
              </a:ext>
            </a:extLst>
          </p:cNvPr>
          <p:cNvGrpSpPr/>
          <p:nvPr/>
        </p:nvGrpSpPr>
        <p:grpSpPr>
          <a:xfrm>
            <a:off x="258868" y="1301979"/>
            <a:ext cx="576059" cy="616380"/>
            <a:chOff x="638921" y="2203432"/>
            <a:chExt cx="576059" cy="616380"/>
          </a:xfrm>
        </p:grpSpPr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3923D81-ED08-E6D4-61C5-D76BEB8E4548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7C76472-D87C-6C30-6998-9BF2AB0330E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AE1CACB8-76C4-63A9-4705-C5B53ABB1BCB}"/>
              </a:ext>
            </a:extLst>
          </p:cNvPr>
          <p:cNvGrpSpPr/>
          <p:nvPr/>
        </p:nvGrpSpPr>
        <p:grpSpPr>
          <a:xfrm>
            <a:off x="2928009" y="1301979"/>
            <a:ext cx="576059" cy="616380"/>
            <a:chOff x="921616" y="2207228"/>
            <a:chExt cx="576059" cy="616380"/>
          </a:xfrm>
        </p:grpSpPr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134380E4-DF97-2AF4-0BCA-7C29A7706995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4" name="文本框 93">
              <a:extLst>
                <a:ext uri="{FF2B5EF4-FFF2-40B4-BE49-F238E27FC236}">
                  <a16:creationId xmlns:a16="http://schemas.microsoft.com/office/drawing/2014/main" id="{53158F90-09DA-2619-0AC6-586D050A661A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D5839A92-3462-17F0-6FF3-698EAB98CCD4}"/>
              </a:ext>
            </a:extLst>
          </p:cNvPr>
          <p:cNvGrpSpPr/>
          <p:nvPr/>
        </p:nvGrpSpPr>
        <p:grpSpPr>
          <a:xfrm>
            <a:off x="1114987" y="1304198"/>
            <a:ext cx="576059" cy="616380"/>
            <a:chOff x="638921" y="2203432"/>
            <a:chExt cx="576059" cy="61638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346404C1-B0F0-A435-5A13-11E090C13E8E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8AE210A5-039D-12E9-FDD2-94F0BE332D2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0</a:t>
              </a:r>
              <a:endParaRPr lang="zh-CN" altLang="en-US" baseline="-25000"/>
            </a:p>
          </p:txBody>
        </p: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6E63E73A-89AE-41ED-4BB9-5FE635AC9A5D}"/>
              </a:ext>
            </a:extLst>
          </p:cNvPr>
          <p:cNvGrpSpPr/>
          <p:nvPr/>
        </p:nvGrpSpPr>
        <p:grpSpPr>
          <a:xfrm>
            <a:off x="3396232" y="1301979"/>
            <a:ext cx="576059" cy="616380"/>
            <a:chOff x="921616" y="2207228"/>
            <a:chExt cx="576059" cy="616380"/>
          </a:xfrm>
        </p:grpSpPr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8FF84528-9ECA-A94A-4C06-14E1DBCCE32B}"/>
                </a:ext>
              </a:extLst>
            </p:cNvPr>
            <p:cNvSpPr/>
            <p:nvPr/>
          </p:nvSpPr>
          <p:spPr>
            <a:xfrm>
              <a:off x="982906" y="2207228"/>
              <a:ext cx="271503" cy="616380"/>
            </a:xfrm>
            <a:prstGeom prst="rect">
              <a:avLst/>
            </a:prstGeom>
            <a:solidFill>
              <a:srgbClr val="FFFC00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6E88B1B9-6985-1B83-6B76-12727A466506}"/>
                </a:ext>
              </a:extLst>
            </p:cNvPr>
            <p:cNvSpPr txBox="1"/>
            <p:nvPr/>
          </p:nvSpPr>
          <p:spPr>
            <a:xfrm>
              <a:off x="921616" y="2317458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r>
                <a:rPr kumimoji="1" lang="en-US" altLang="zh-CN" baseline="-25000"/>
                <a:t>1</a:t>
              </a:r>
              <a:endParaRPr lang="zh-CN" altLang="en-US" baseline="-25000"/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F00D714D-4710-A97A-DE9F-E4F061F68FBB}"/>
              </a:ext>
            </a:extLst>
          </p:cNvPr>
          <p:cNvGrpSpPr/>
          <p:nvPr/>
        </p:nvGrpSpPr>
        <p:grpSpPr>
          <a:xfrm>
            <a:off x="3950564" y="1301979"/>
            <a:ext cx="629816" cy="616380"/>
            <a:chOff x="7884368" y="1584003"/>
            <a:chExt cx="629816" cy="61638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BCECDB8F-2752-5C30-AA6A-44EF81F7C5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7" name="文本框 106">
              <a:extLst>
                <a:ext uri="{FF2B5EF4-FFF2-40B4-BE49-F238E27FC236}">
                  <a16:creationId xmlns:a16="http://schemas.microsoft.com/office/drawing/2014/main" id="{BF0501CA-3DEE-5958-BFB9-0D6FC034987D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EECA6BD9-B027-94D9-D729-8515BFC60A37}"/>
              </a:ext>
            </a:extLst>
          </p:cNvPr>
          <p:cNvGrpSpPr/>
          <p:nvPr/>
        </p:nvGrpSpPr>
        <p:grpSpPr>
          <a:xfrm>
            <a:off x="3172142" y="2433836"/>
            <a:ext cx="1368152" cy="616380"/>
            <a:chOff x="7884368" y="1584003"/>
            <a:chExt cx="1368152" cy="616380"/>
          </a:xfrm>
        </p:grpSpPr>
        <p:sp>
          <p:nvSpPr>
            <p:cNvPr id="109" name="矩形 108">
              <a:extLst>
                <a:ext uri="{FF2B5EF4-FFF2-40B4-BE49-F238E27FC236}">
                  <a16:creationId xmlns:a16="http://schemas.microsoft.com/office/drawing/2014/main" id="{4B1633A5-07A9-509F-35DA-86D5BBCD4D85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0" name="文本框 109">
              <a:extLst>
                <a:ext uri="{FF2B5EF4-FFF2-40B4-BE49-F238E27FC236}">
                  <a16:creationId xmlns:a16="http://schemas.microsoft.com/office/drawing/2014/main" id="{6A38DA40-1957-A524-BA24-895181A4DBE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111" name="直线箭头连接符 110">
            <a:extLst>
              <a:ext uri="{FF2B5EF4-FFF2-40B4-BE49-F238E27FC236}">
                <a16:creationId xmlns:a16="http://schemas.microsoft.com/office/drawing/2014/main" id="{6A009FD9-3A66-2F64-CBB4-BFA8E3838830}"/>
              </a:ext>
            </a:extLst>
          </p:cNvPr>
          <p:cNvCxnSpPr>
            <a:cxnSpLocks/>
          </p:cNvCxnSpPr>
          <p:nvPr/>
        </p:nvCxnSpPr>
        <p:spPr>
          <a:xfrm>
            <a:off x="3856218" y="305021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E6993BBE-E886-8C47-D3E4-5AB9691BB147}"/>
              </a:ext>
            </a:extLst>
          </p:cNvPr>
          <p:cNvCxnSpPr>
            <a:cxnSpLocks/>
          </p:cNvCxnSpPr>
          <p:nvPr/>
        </p:nvCxnSpPr>
        <p:spPr>
          <a:xfrm>
            <a:off x="2998098" y="1949415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BC7FDE12-1A62-8E80-A4C9-49AD031246C2}"/>
              </a:ext>
            </a:extLst>
          </p:cNvPr>
          <p:cNvCxnSpPr>
            <a:cxnSpLocks/>
            <a:endCxn id="109" idx="0"/>
          </p:cNvCxnSpPr>
          <p:nvPr/>
        </p:nvCxnSpPr>
        <p:spPr>
          <a:xfrm>
            <a:off x="3793937" y="1988068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F632FEEA-B792-96DA-4AD1-2651438DFA3A}"/>
              </a:ext>
            </a:extLst>
          </p:cNvPr>
          <p:cNvGrpSpPr/>
          <p:nvPr/>
        </p:nvGrpSpPr>
        <p:grpSpPr>
          <a:xfrm>
            <a:off x="3187382" y="3660581"/>
            <a:ext cx="1463983" cy="616380"/>
            <a:chOff x="7884367" y="1584003"/>
            <a:chExt cx="1463983" cy="616380"/>
          </a:xfrm>
        </p:grpSpPr>
        <p:sp>
          <p:nvSpPr>
            <p:cNvPr id="115" name="矩形 114">
              <a:extLst>
                <a:ext uri="{FF2B5EF4-FFF2-40B4-BE49-F238E27FC236}">
                  <a16:creationId xmlns:a16="http://schemas.microsoft.com/office/drawing/2014/main" id="{28294546-6D18-BA4C-7950-1470F17E0239}"/>
                </a:ext>
              </a:extLst>
            </p:cNvPr>
            <p:cNvSpPr/>
            <p:nvPr/>
          </p:nvSpPr>
          <p:spPr>
            <a:xfrm>
              <a:off x="7884367" y="1584003"/>
              <a:ext cx="1463983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6" name="文本框 115">
              <a:extLst>
                <a:ext uri="{FF2B5EF4-FFF2-40B4-BE49-F238E27FC236}">
                  <a16:creationId xmlns:a16="http://schemas.microsoft.com/office/drawing/2014/main" id="{320244EE-D5D5-3D50-6A85-ADC6BF6453F8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Backward</a:t>
              </a:r>
              <a:endParaRPr lang="zh-CN" altLang="en-US"/>
            </a:p>
          </p:txBody>
        </p:sp>
      </p:grpSp>
      <p:cxnSp>
        <p:nvCxnSpPr>
          <p:cNvPr id="117" name="直线箭头连接符 116">
            <a:extLst>
              <a:ext uri="{FF2B5EF4-FFF2-40B4-BE49-F238E27FC236}">
                <a16:creationId xmlns:a16="http://schemas.microsoft.com/office/drawing/2014/main" id="{816A271E-1C21-2264-3FB9-039504C777AC}"/>
              </a:ext>
            </a:extLst>
          </p:cNvPr>
          <p:cNvCxnSpPr>
            <a:cxnSpLocks/>
          </p:cNvCxnSpPr>
          <p:nvPr/>
        </p:nvCxnSpPr>
        <p:spPr>
          <a:xfrm flipH="1">
            <a:off x="4170076" y="1919555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">
            <a:extLst>
              <a:ext uri="{FF2B5EF4-FFF2-40B4-BE49-F238E27FC236}">
                <a16:creationId xmlns:a16="http://schemas.microsoft.com/office/drawing/2014/main" id="{6285579D-833E-95EE-C7E3-8956C128D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425" y="450209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0" name="文本框 119">
            <a:extLst>
              <a:ext uri="{FF2B5EF4-FFF2-40B4-BE49-F238E27FC236}">
                <a16:creationId xmlns:a16="http://schemas.microsoft.com/office/drawing/2014/main" id="{C9640BC9-F772-7709-84A7-2D83BAC85A70}"/>
              </a:ext>
            </a:extLst>
          </p:cNvPr>
          <p:cNvSpPr txBox="1"/>
          <p:nvPr/>
        </p:nvSpPr>
        <p:spPr>
          <a:xfrm>
            <a:off x="3966991" y="4496817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1</a:t>
            </a:r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A35160C-4BC9-E0AA-F13F-441B3EF6542B}"/>
              </a:ext>
            </a:extLst>
          </p:cNvPr>
          <p:cNvSpPr/>
          <p:nvPr/>
        </p:nvSpPr>
        <p:spPr>
          <a:xfrm>
            <a:off x="5796136" y="3661951"/>
            <a:ext cx="145239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1F952588-C693-328A-6D93-0EDF6E352DBD}"/>
              </a:ext>
            </a:extLst>
          </p:cNvPr>
          <p:cNvSpPr txBox="1"/>
          <p:nvPr/>
        </p:nvSpPr>
        <p:spPr>
          <a:xfrm>
            <a:off x="6156175" y="3785475"/>
            <a:ext cx="10874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Sum</a:t>
            </a:r>
            <a:endParaRPr lang="zh-CN" altLang="en-US"/>
          </a:p>
        </p:txBody>
      </p:sp>
      <p:sp>
        <p:nvSpPr>
          <p:cNvPr id="33" name="任意形状 32">
            <a:extLst>
              <a:ext uri="{FF2B5EF4-FFF2-40B4-BE49-F238E27FC236}">
                <a16:creationId xmlns:a16="http://schemas.microsoft.com/office/drawing/2014/main" id="{EE438592-DFAA-99A7-3AAD-C09CCD4B05EC}"/>
              </a:ext>
            </a:extLst>
          </p:cNvPr>
          <p:cNvSpPr/>
          <p:nvPr/>
        </p:nvSpPr>
        <p:spPr>
          <a:xfrm>
            <a:off x="975796" y="4363844"/>
            <a:ext cx="6206258" cy="897392"/>
          </a:xfrm>
          <a:custGeom>
            <a:avLst/>
            <a:gdLst>
              <a:gd name="connsiteX0" fmla="*/ 377219 w 6206258"/>
              <a:gd name="connsiteY0" fmla="*/ 22302 h 897392"/>
              <a:gd name="connsiteX1" fmla="*/ 555638 w 6206258"/>
              <a:gd name="connsiteY1" fmla="*/ 825190 h 897392"/>
              <a:gd name="connsiteX2" fmla="*/ 5685199 w 6206258"/>
              <a:gd name="connsiteY2" fmla="*/ 765717 h 897392"/>
              <a:gd name="connsiteX3" fmla="*/ 5766975 w 6206258"/>
              <a:gd name="connsiteY3" fmla="*/ 0 h 897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258" h="897392">
                <a:moveTo>
                  <a:pt x="377219" y="22302"/>
                </a:moveTo>
                <a:cubicBezTo>
                  <a:pt x="24097" y="361794"/>
                  <a:pt x="-329025" y="701287"/>
                  <a:pt x="555638" y="825190"/>
                </a:cubicBezTo>
                <a:cubicBezTo>
                  <a:pt x="1440301" y="949093"/>
                  <a:pt x="4816643" y="903249"/>
                  <a:pt x="5685199" y="765717"/>
                </a:cubicBezTo>
                <a:cubicBezTo>
                  <a:pt x="6553755" y="628185"/>
                  <a:pt x="6160365" y="314092"/>
                  <a:pt x="576697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88" name="Picture 1">
            <a:extLst>
              <a:ext uri="{FF2B5EF4-FFF2-40B4-BE49-F238E27FC236}">
                <a16:creationId xmlns:a16="http://schemas.microsoft.com/office/drawing/2014/main" id="{57B3819F-48D3-FBE3-B8CD-43B7B3FFF0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386" y="4481268"/>
            <a:ext cx="511200" cy="25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E8A1E003-F047-0FE1-EEFC-694725A52ADD}"/>
              </a:ext>
            </a:extLst>
          </p:cNvPr>
          <p:cNvSpPr txBox="1"/>
          <p:nvPr/>
        </p:nvSpPr>
        <p:spPr>
          <a:xfrm>
            <a:off x="1104839" y="4581016"/>
            <a:ext cx="4020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0</a:t>
            </a:r>
            <a:endParaRPr lang="zh-CN" altLang="en-US"/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014B74D5-5FEA-2D78-0A5D-3810764B365A}"/>
              </a:ext>
            </a:extLst>
          </p:cNvPr>
          <p:cNvCxnSpPr>
            <a:stCxn id="30" idx="0"/>
          </p:cNvCxnSpPr>
          <p:nvPr/>
        </p:nvCxnSpPr>
        <p:spPr>
          <a:xfrm flipV="1">
            <a:off x="6522332" y="3309667"/>
            <a:ext cx="0" cy="352284"/>
          </a:xfrm>
          <a:prstGeom prst="straightConnector1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1">
            <a:extLst>
              <a:ext uri="{FF2B5EF4-FFF2-40B4-BE49-F238E27FC236}">
                <a16:creationId xmlns:a16="http://schemas.microsoft.com/office/drawing/2014/main" id="{AABD9933-68F4-47AA-28BD-AAD60D3D16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9918" y="3139314"/>
            <a:ext cx="511200" cy="255600"/>
          </a:xfrm>
          <a:prstGeom prst="rect">
            <a:avLst/>
          </a:prstGeom>
        </p:spPr>
      </p:pic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7FDFC04-8A3C-56ED-F8DB-F191707F6F7E}"/>
              </a:ext>
            </a:extLst>
          </p:cNvPr>
          <p:cNvCxnSpPr/>
          <p:nvPr/>
        </p:nvCxnSpPr>
        <p:spPr>
          <a:xfrm>
            <a:off x="2627784" y="1109110"/>
            <a:ext cx="0" cy="3820734"/>
          </a:xfrm>
          <a:prstGeom prst="line">
            <a:avLst/>
          </a:prstGeom>
          <a:ln>
            <a:solidFill>
              <a:schemeClr val="accent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22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D6F47C-A9A8-DB9A-EC04-34862FE91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Key communication operator: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EB85B38-898C-D2AD-E750-26DE3644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5" name="Rounded Rectangle 95">
            <a:extLst>
              <a:ext uri="{FF2B5EF4-FFF2-40B4-BE49-F238E27FC236}">
                <a16:creationId xmlns:a16="http://schemas.microsoft.com/office/drawing/2014/main" id="{C685356B-3C5D-DEF2-C3F6-2AA4852F35EB}"/>
              </a:ext>
            </a:extLst>
          </p:cNvPr>
          <p:cNvSpPr/>
          <p:nvPr/>
        </p:nvSpPr>
        <p:spPr>
          <a:xfrm>
            <a:off x="2525041" y="2519016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2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Rounded Rectangle 96">
            <a:extLst>
              <a:ext uri="{FF2B5EF4-FFF2-40B4-BE49-F238E27FC236}">
                <a16:creationId xmlns:a16="http://schemas.microsoft.com/office/drawing/2014/main" id="{2216967C-885B-13F5-3586-C151D34CA01F}"/>
              </a:ext>
            </a:extLst>
          </p:cNvPr>
          <p:cNvSpPr/>
          <p:nvPr/>
        </p:nvSpPr>
        <p:spPr>
          <a:xfrm>
            <a:off x="4727482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3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97">
            <a:extLst>
              <a:ext uri="{FF2B5EF4-FFF2-40B4-BE49-F238E27FC236}">
                <a16:creationId xmlns:a16="http://schemas.microsoft.com/office/drawing/2014/main" id="{54A5222F-4B64-7258-A9F6-096D91ACD660}"/>
              </a:ext>
            </a:extLst>
          </p:cNvPr>
          <p:cNvSpPr/>
          <p:nvPr/>
        </p:nvSpPr>
        <p:spPr>
          <a:xfrm>
            <a:off x="6902434" y="2531130"/>
            <a:ext cx="2068049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4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8" name="Straight Arrow Connector 81">
            <a:extLst>
              <a:ext uri="{FF2B5EF4-FFF2-40B4-BE49-F238E27FC236}">
                <a16:creationId xmlns:a16="http://schemas.microsoft.com/office/drawing/2014/main" id="{1440814B-4F42-9130-2BED-E87FB14CBC04}"/>
              </a:ext>
            </a:extLst>
          </p:cNvPr>
          <p:cNvCxnSpPr>
            <a:cxnSpLocks/>
            <a:stCxn id="14" idx="2"/>
            <a:endCxn id="15" idx="0"/>
          </p:cNvCxnSpPr>
          <p:nvPr/>
        </p:nvCxnSpPr>
        <p:spPr>
          <a:xfrm flipH="1">
            <a:off x="1412082" y="2103688"/>
            <a:ext cx="3531877" cy="397883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9" name="Straight Arrow Connector 82">
            <a:extLst>
              <a:ext uri="{FF2B5EF4-FFF2-40B4-BE49-F238E27FC236}">
                <a16:creationId xmlns:a16="http://schemas.microsoft.com/office/drawing/2014/main" id="{46FF4243-69E3-7C25-9FFE-99619EF885B2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3559066" y="2103688"/>
            <a:ext cx="1384893" cy="415328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0" name="Straight Arrow Connector 83">
            <a:extLst>
              <a:ext uri="{FF2B5EF4-FFF2-40B4-BE49-F238E27FC236}">
                <a16:creationId xmlns:a16="http://schemas.microsoft.com/office/drawing/2014/main" id="{40805E12-D358-1CBF-36C4-EFDA5C7CB356}"/>
              </a:ext>
            </a:extLst>
          </p:cNvPr>
          <p:cNvCxnSpPr>
            <a:cxnSpLocks/>
            <a:stCxn id="14" idx="2"/>
            <a:endCxn id="6" idx="0"/>
          </p:cNvCxnSpPr>
          <p:nvPr/>
        </p:nvCxnSpPr>
        <p:spPr>
          <a:xfrm>
            <a:off x="4943959" y="2103688"/>
            <a:ext cx="817548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11" name="Straight Arrow Connector 84">
            <a:extLst>
              <a:ext uri="{FF2B5EF4-FFF2-40B4-BE49-F238E27FC236}">
                <a16:creationId xmlns:a16="http://schemas.microsoft.com/office/drawing/2014/main" id="{51565BC6-85B1-0F2E-8DBE-A755BD56FAAF}"/>
              </a:ext>
            </a:extLst>
          </p:cNvPr>
          <p:cNvCxnSpPr>
            <a:cxnSpLocks/>
            <a:stCxn id="14" idx="2"/>
            <a:endCxn id="7" idx="0"/>
          </p:cNvCxnSpPr>
          <p:nvPr/>
        </p:nvCxnSpPr>
        <p:spPr>
          <a:xfrm>
            <a:off x="4943959" y="2103688"/>
            <a:ext cx="2992499" cy="427442"/>
          </a:xfrm>
          <a:prstGeom prst="straightConnector1">
            <a:avLst/>
          </a:prstGeom>
          <a:noFill/>
          <a:ln w="3810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grpSp>
        <p:nvGrpSpPr>
          <p:cNvPr id="12" name="Group 5">
            <a:extLst>
              <a:ext uri="{FF2B5EF4-FFF2-40B4-BE49-F238E27FC236}">
                <a16:creationId xmlns:a16="http://schemas.microsoft.com/office/drawing/2014/main" id="{B2AE6F11-5BAB-8401-1EAD-30F86D72A261}"/>
              </a:ext>
            </a:extLst>
          </p:cNvPr>
          <p:cNvGrpSpPr/>
          <p:nvPr/>
        </p:nvGrpSpPr>
        <p:grpSpPr>
          <a:xfrm>
            <a:off x="2893981" y="1025244"/>
            <a:ext cx="3356039" cy="1078444"/>
            <a:chOff x="515707" y="5420075"/>
            <a:chExt cx="4474719" cy="1437925"/>
          </a:xfrm>
        </p:grpSpPr>
        <p:pic>
          <p:nvPicPr>
            <p:cNvPr id="13" name="Picture 44">
              <a:extLst>
                <a:ext uri="{FF2B5EF4-FFF2-40B4-BE49-F238E27FC236}">
                  <a16:creationId xmlns:a16="http://schemas.microsoft.com/office/drawing/2014/main" id="{FF31095C-8223-E045-8AF1-F9D8031AF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5707" y="5572060"/>
              <a:ext cx="4474719" cy="1160113"/>
            </a:xfrm>
            <a:prstGeom prst="rect">
              <a:avLst/>
            </a:prstGeom>
          </p:spPr>
        </p:pic>
        <p:sp>
          <p:nvSpPr>
            <p:cNvPr id="14" name="Rectangle 45">
              <a:extLst>
                <a:ext uri="{FF2B5EF4-FFF2-40B4-BE49-F238E27FC236}">
                  <a16:creationId xmlns:a16="http://schemas.microsoft.com/office/drawing/2014/main" id="{7943C3FE-CC30-6B9D-73C9-645E48629E5C}"/>
                </a:ext>
              </a:extLst>
            </p:cNvPr>
            <p:cNvSpPr/>
            <p:nvPr/>
          </p:nvSpPr>
          <p:spPr>
            <a:xfrm>
              <a:off x="2861554" y="5420075"/>
              <a:ext cx="774916" cy="1437925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5" name="Rounded Rectangle 85">
            <a:extLst>
              <a:ext uri="{FF2B5EF4-FFF2-40B4-BE49-F238E27FC236}">
                <a16:creationId xmlns:a16="http://schemas.microsoft.com/office/drawing/2014/main" id="{18A7F813-1E93-90A0-E7B0-926DA440A328}"/>
              </a:ext>
            </a:extLst>
          </p:cNvPr>
          <p:cNvSpPr/>
          <p:nvPr/>
        </p:nvSpPr>
        <p:spPr>
          <a:xfrm>
            <a:off x="430012" y="2501571"/>
            <a:ext cx="1964141" cy="1396228"/>
          </a:xfrm>
          <a:prstGeom prst="roundRect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endParaRPr lang="en-US" sz="1500" b="1">
              <a:solidFill>
                <a:srgbClr val="FFFFFF"/>
              </a:solidFill>
            </a:endParaRPr>
          </a:p>
          <a:p>
            <a:pPr algn="ctr" defTabSz="685800">
              <a:defRPr/>
            </a:pPr>
            <a:r>
              <a:rPr lang="en-US" sz="1500" b="1">
                <a:solidFill>
                  <a:srgbClr val="FFFFFF"/>
                </a:solidFill>
              </a:rPr>
              <a:t>GPU 1</a:t>
            </a:r>
            <a:endParaRPr lang="en-US" sz="1500" b="1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6" name="Picture 24">
            <a:extLst>
              <a:ext uri="{FF2B5EF4-FFF2-40B4-BE49-F238E27FC236}">
                <a16:creationId xmlns:a16="http://schemas.microsoft.com/office/drawing/2014/main" id="{80E5D11B-95BB-2D17-6CA1-A86C77C6E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255" y="2681330"/>
            <a:ext cx="1479654" cy="830418"/>
          </a:xfrm>
          <a:prstGeom prst="rect">
            <a:avLst/>
          </a:prstGeom>
        </p:spPr>
      </p:pic>
      <p:pic>
        <p:nvPicPr>
          <p:cNvPr id="17" name="Picture 25">
            <a:extLst>
              <a:ext uri="{FF2B5EF4-FFF2-40B4-BE49-F238E27FC236}">
                <a16:creationId xmlns:a16="http://schemas.microsoft.com/office/drawing/2014/main" id="{AB68C8D6-7EEE-2876-DE50-2E265B46F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9774" y="2647358"/>
            <a:ext cx="1698582" cy="898361"/>
          </a:xfrm>
          <a:prstGeom prst="rect">
            <a:avLst/>
          </a:prstGeom>
        </p:spPr>
      </p:pic>
      <p:pic>
        <p:nvPicPr>
          <p:cNvPr id="18" name="Picture 26">
            <a:extLst>
              <a:ext uri="{FF2B5EF4-FFF2-40B4-BE49-F238E27FC236}">
                <a16:creationId xmlns:a16="http://schemas.microsoft.com/office/drawing/2014/main" id="{108FACAD-D630-1742-EB34-162FC977D3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56" y="2646196"/>
            <a:ext cx="1804272" cy="898361"/>
          </a:xfrm>
          <a:prstGeom prst="rect">
            <a:avLst/>
          </a:prstGeom>
        </p:spPr>
      </p:pic>
      <p:pic>
        <p:nvPicPr>
          <p:cNvPr id="19" name="Picture 27">
            <a:extLst>
              <a:ext uri="{FF2B5EF4-FFF2-40B4-BE49-F238E27FC236}">
                <a16:creationId xmlns:a16="http://schemas.microsoft.com/office/drawing/2014/main" id="{B16EAFEA-1EF7-DDC2-7F69-1A7D0598B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9223" y="2683942"/>
            <a:ext cx="1834469" cy="860615"/>
          </a:xfrm>
          <a:prstGeom prst="rect">
            <a:avLst/>
          </a:prstGeom>
        </p:spPr>
      </p:pic>
      <p:pic>
        <p:nvPicPr>
          <p:cNvPr id="20" name="Picture 37">
            <a:extLst>
              <a:ext uri="{FF2B5EF4-FFF2-40B4-BE49-F238E27FC236}">
                <a16:creationId xmlns:a16="http://schemas.microsoft.com/office/drawing/2014/main" id="{28A333EF-C87F-DB93-91F5-2B4A1E167A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9277" y="4354800"/>
            <a:ext cx="4048125" cy="1000125"/>
          </a:xfrm>
          <a:prstGeom prst="rect">
            <a:avLst/>
          </a:prstGeom>
        </p:spPr>
      </p:pic>
      <p:sp>
        <p:nvSpPr>
          <p:cNvPr id="21" name="Rounded Rectangle 98">
            <a:extLst>
              <a:ext uri="{FF2B5EF4-FFF2-40B4-BE49-F238E27FC236}">
                <a16:creationId xmlns:a16="http://schemas.microsoft.com/office/drawing/2014/main" id="{44BAD15C-ED61-6430-65C1-0C801F75A5FC}"/>
              </a:ext>
            </a:extLst>
          </p:cNvPr>
          <p:cNvSpPr/>
          <p:nvPr/>
        </p:nvSpPr>
        <p:spPr>
          <a:xfrm>
            <a:off x="430012" y="4055700"/>
            <a:ext cx="8531388" cy="239982"/>
          </a:xfrm>
          <a:prstGeom prst="round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b="1" kern="0">
                <a:solidFill>
                  <a:srgbClr val="FFFFFF"/>
                </a:solidFill>
                <a:latin typeface="Arial"/>
              </a:rPr>
              <a:t>ALLREDUCE</a:t>
            </a:r>
          </a:p>
        </p:txBody>
      </p:sp>
      <p:sp>
        <p:nvSpPr>
          <p:cNvPr id="22" name="Rounded Rectangle 99">
            <a:extLst>
              <a:ext uri="{FF2B5EF4-FFF2-40B4-BE49-F238E27FC236}">
                <a16:creationId xmlns:a16="http://schemas.microsoft.com/office/drawing/2014/main" id="{1EC1B935-A3C0-6354-CA84-6AD111821F9A}"/>
              </a:ext>
            </a:extLst>
          </p:cNvPr>
          <p:cNvSpPr/>
          <p:nvPr/>
        </p:nvSpPr>
        <p:spPr>
          <a:xfrm>
            <a:off x="4134862" y="4398074"/>
            <a:ext cx="2660669" cy="913577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350" b="1" kern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7186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554404-2D92-FB75-881D-C75C3F933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System requirements for </a:t>
            </a:r>
            <a:r>
              <a:rPr kumimoji="1" lang="en-US" altLang="zh-CN" dirty="0" err="1"/>
              <a:t>AllReduce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76D0CE-AAC7-9283-FAB8-06F655A8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Overhead analysis: computation + network</a:t>
            </a:r>
          </a:p>
          <a:p>
            <a:r>
              <a:rPr kumimoji="1" lang="en-US" altLang="zh-CN" dirty="0"/>
              <a:t>The overhead of computation is typically small </a:t>
            </a:r>
          </a:p>
          <a:p>
            <a:pPr lvl="1"/>
            <a:r>
              <a:rPr kumimoji="1" lang="en-US" altLang="zh-CN" dirty="0"/>
              <a:t>Compute a sum operation on device is highly optimized, </a:t>
            </a:r>
          </a:p>
          <a:p>
            <a:pPr marL="74250" lvl="1" indent="0">
              <a:buNone/>
            </a:pPr>
            <a:r>
              <a:rPr kumimoji="1" lang="en-US" altLang="zh-CN" dirty="0"/>
              <a:t>     e.g., SIMD, GPU, TPU, etc. </a:t>
            </a:r>
          </a:p>
          <a:p>
            <a:r>
              <a:rPr kumimoji="1" lang="en-US" altLang="zh-CN" dirty="0">
                <a:highlight>
                  <a:srgbClr val="FFFF00"/>
                </a:highlight>
              </a:rPr>
              <a:t>Goal: reduce network overhead </a:t>
            </a:r>
          </a:p>
          <a:p>
            <a:pPr lvl="1"/>
            <a:r>
              <a:rPr kumimoji="1" lang="en-US" altLang="zh-CN" dirty="0"/>
              <a:t>Reduce bytes sent per-message </a:t>
            </a:r>
          </a:p>
          <a:p>
            <a:pPr lvl="1"/>
            <a:r>
              <a:rPr kumimoji="1" lang="en-US" altLang="zh-CN" dirty="0"/>
              <a:t>Reduce concurrent messages sent to a server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B90903-0CB9-E7FF-4666-992841CB4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375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D42FF1-F493-947D-63F9-596D389B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</a:t>
            </a:r>
            <a:r>
              <a:rPr kumimoji="1" lang="en-US" altLang="zh-CN" dirty="0" err="1"/>
              <a:t>Allreduce</a:t>
            </a:r>
            <a:r>
              <a:rPr kumimoji="1" lang="en-US" altLang="zh-CN" dirty="0"/>
              <a:t> optimizations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6AB31-EA30-135A-E541-3CE373093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Trade-off between rounds vs. fan-in performance</a:t>
            </a:r>
          </a:p>
          <a:p>
            <a:pPr lvl="1"/>
            <a:r>
              <a:rPr kumimoji="1" lang="en-US" altLang="zh-CN" dirty="0"/>
              <a:t>P: # processors/machines/GPUs participated in the computation  </a:t>
            </a:r>
          </a:p>
          <a:p>
            <a:pPr lvl="1"/>
            <a:r>
              <a:rPr kumimoji="1" lang="en-US" altLang="zh-CN" dirty="0"/>
              <a:t>N: the size of the data to be reduced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E0F4BD-54A4-2094-8891-60780C74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/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855CAD8B-CAF0-96D4-42A8-CD82301DFF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977382"/>
              </p:ext>
            </p:extLst>
          </p:nvPr>
        </p:nvGraphicFramePr>
        <p:xfrm>
          <a:off x="243424" y="2641476"/>
          <a:ext cx="8657152" cy="2039188"/>
        </p:xfrm>
        <a:graphic>
          <a:graphicData uri="http://schemas.openxmlformats.org/drawingml/2006/table">
            <a:tbl>
              <a:tblPr firstRow="1" bandRow="1">
                <a:effectLst>
                  <a:outerShdw blurRad="190500" dist="101600" dir="5400000" sx="101000" sy="101000" algn="ctr" rotWithShape="0">
                    <a:srgbClr val="000000">
                      <a:alpha val="80000"/>
                    </a:srgbClr>
                  </a:outerShdw>
                </a:effectLst>
                <a:tableStyleId>{2D5ABB26-0587-4C30-8999-92F81FD0307C}</a:tableStyleId>
              </a:tblPr>
              <a:tblGrid>
                <a:gridCol w="3246210">
                  <a:extLst>
                    <a:ext uri="{9D8B030D-6E8A-4147-A177-3AD203B41FA5}">
                      <a16:colId xmlns:a16="http://schemas.microsoft.com/office/drawing/2014/main" val="3787013270"/>
                    </a:ext>
                  </a:extLst>
                </a:gridCol>
                <a:gridCol w="1043779">
                  <a:extLst>
                    <a:ext uri="{9D8B030D-6E8A-4147-A177-3AD203B41FA5}">
                      <a16:colId xmlns:a16="http://schemas.microsoft.com/office/drawing/2014/main" val="1915222947"/>
                    </a:ext>
                  </a:extLst>
                </a:gridCol>
                <a:gridCol w="2222057">
                  <a:extLst>
                    <a:ext uri="{9D8B030D-6E8A-4147-A177-3AD203B41FA5}">
                      <a16:colId xmlns:a16="http://schemas.microsoft.com/office/drawing/2014/main" val="3683160664"/>
                    </a:ext>
                  </a:extLst>
                </a:gridCol>
                <a:gridCol w="2145106">
                  <a:extLst>
                    <a:ext uri="{9D8B030D-6E8A-4147-A177-3AD203B41FA5}">
                      <a16:colId xmlns:a16="http://schemas.microsoft.com/office/drawing/2014/main" val="3344955544"/>
                    </a:ext>
                  </a:extLst>
                </a:gridCol>
              </a:tblGrid>
              <a:tr h="384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                                                                       </a:t>
                      </a:r>
                      <a:endParaRPr lang="en" sz="1800">
                        <a:solidFill>
                          <a:schemeClr val="bg1"/>
                        </a:solidFill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Round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Peak node bandwidth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Per-node</a:t>
                      </a:r>
                    </a:p>
                    <a:p>
                      <a:pPr algn="ctr"/>
                      <a:r>
                        <a:rPr lang="en" sz="18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fan-in</a:t>
                      </a: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074788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Parameter server (PS)</a:t>
                      </a: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O(1)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O(P)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995956"/>
                  </a:ext>
                </a:extLst>
              </a:tr>
              <a:tr h="410864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Decentralized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10765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9504389"/>
                  </a:ext>
                </a:extLst>
              </a:tr>
              <a:tr h="577380">
                <a:tc>
                  <a:txBody>
                    <a:bodyPr/>
                    <a:lstStyle/>
                    <a:p>
                      <a:pPr algn="ctr"/>
                      <a:r>
                        <a:rPr lang="en" sz="1800" b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Ring </a:t>
                      </a:r>
                      <a:r>
                        <a:rPr lang="en" sz="1800" b="0" err="1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allreduce</a:t>
                      </a:r>
                      <a:endParaRPr lang="en" sz="1800" b="0">
                        <a:effectLst/>
                        <a:latin typeface="+mn-lt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O(2 * 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sz="1800" dirty="0">
                          <a:effectLst/>
                          <a:latin typeface="+mn-lt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O(N/P)</a:t>
                      </a: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dirty="0">
                          <a:effectLst/>
                          <a:latin typeface="+mn-lt"/>
                          <a:ea typeface="Microsoft YaHei" panose="020B0503020204020204" pitchFamily="34" charset="-122"/>
                          <a:cs typeface="Helvetica Neue" panose="02000503000000020004" pitchFamily="2" charset="0"/>
                        </a:rPr>
                        <a:t>O(1)</a:t>
                      </a:r>
                      <a:endParaRPr lang="zh-CN" altLang="en-US" sz="1800" b="0" dirty="0">
                        <a:effectLst/>
                        <a:latin typeface="+mn-lt"/>
                        <a:ea typeface="Microsoft YaHei" panose="020B0503020204020204" pitchFamily="34" charset="-122"/>
                        <a:cs typeface="Helvetica Neue" panose="02000503000000020004" pitchFamily="2" charset="0"/>
                      </a:endParaRPr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769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524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C18CAC-C8A5-5E1F-0E47-FF7E0FED6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Drawback of data parallelism: replicated model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5C294F-428D-7B13-6123-F773AEE46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Data parallelism assumes the model (parameters) are replicated on all the processes  </a:t>
            </a:r>
          </a:p>
          <a:p>
            <a:pPr lvl="1"/>
            <a:r>
              <a:rPr kumimoji="1" lang="en-US" altLang="zh-CN"/>
              <a:t>Such that they can do the forward &amp; backward pass dependently </a:t>
            </a:r>
          </a:p>
          <a:p>
            <a:pPr lvl="1"/>
            <a:r>
              <a:rPr kumimoji="1" lang="en-US" altLang="zh-CN"/>
              <a:t>What if the model cannot fit onto the device? </a:t>
            </a:r>
          </a:p>
          <a:p>
            <a:r>
              <a:rPr kumimoji="1" lang="en-US" altLang="zh-CN"/>
              <a:t>Current trends: models are becoming larger and larger </a:t>
            </a:r>
          </a:p>
          <a:p>
            <a:pPr lvl="1"/>
            <a:r>
              <a:rPr lang="en" altLang="zh-CN"/>
              <a:t>No country (or company) can tolerate the risk of falling behind in the AI race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2E0D25-364D-9599-9440-8BB8D563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74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DA082-9F1B-37A0-8F8A-0D2896F7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Model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56C030-0846-2CAC-8CF8-DD06F7D4F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440160"/>
          </a:xfrm>
        </p:spPr>
        <p:txBody>
          <a:bodyPr/>
          <a:lstStyle/>
          <a:p>
            <a:r>
              <a:rPr kumimoji="1" lang="en-US" altLang="zh-CN" dirty="0"/>
              <a:t>Partition the parameters of a model, typically done in two ways: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layer</a:t>
            </a:r>
            <a:r>
              <a:rPr kumimoji="1" lang="en-US" altLang="zh-CN" dirty="0"/>
              <a:t>: pipeline parallelism </a:t>
            </a:r>
          </a:p>
          <a:p>
            <a:pPr lvl="1"/>
            <a:r>
              <a:rPr kumimoji="1" lang="en-US" altLang="zh-CN" b="1" dirty="0">
                <a:solidFill>
                  <a:srgbClr val="FF0000"/>
                </a:solidFill>
              </a:rPr>
              <a:t>Partition on the W</a:t>
            </a:r>
            <a:r>
              <a:rPr kumimoji="1" lang="en-US" altLang="zh-CN" dirty="0"/>
              <a:t>: tensor parallelism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B7304A-D322-D20A-C475-F13F670D0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266328C-5B38-9B8C-C8BC-E507E504D52E}"/>
              </a:ext>
            </a:extLst>
          </p:cNvPr>
          <p:cNvGrpSpPr/>
          <p:nvPr/>
        </p:nvGrpSpPr>
        <p:grpSpPr>
          <a:xfrm>
            <a:off x="3944321" y="3958801"/>
            <a:ext cx="1368152" cy="616380"/>
            <a:chOff x="7884368" y="1584003"/>
            <a:chExt cx="1368152" cy="61638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9558175-1697-F79A-3383-3B5824994687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A9A5043-E7B2-25F2-EE66-B52DE17A1476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Forward</a:t>
              </a:r>
              <a:endParaRPr lang="zh-CN" altLang="en-US"/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859385E0-DDF5-9B23-7198-97FB40750523}"/>
              </a:ext>
            </a:extLst>
          </p:cNvPr>
          <p:cNvCxnSpPr>
            <a:cxnSpLocks/>
          </p:cNvCxnSpPr>
          <p:nvPr/>
        </p:nvCxnSpPr>
        <p:spPr>
          <a:xfrm>
            <a:off x="4628397" y="4575181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35E79EDA-FBEB-17C7-DBBC-352FDE91C410}"/>
              </a:ext>
            </a:extLst>
          </p:cNvPr>
          <p:cNvCxnSpPr>
            <a:cxnSpLocks/>
          </p:cNvCxnSpPr>
          <p:nvPr/>
        </p:nvCxnSpPr>
        <p:spPr>
          <a:xfrm>
            <a:off x="3770277" y="3474380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AD3DA5F6-D49A-2DA8-5DF2-899F1D4A9A11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4566116" y="3513033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8590E3D-C3CE-D2D1-2204-E848A370E6FB}"/>
              </a:ext>
            </a:extLst>
          </p:cNvPr>
          <p:cNvGrpSpPr/>
          <p:nvPr/>
        </p:nvGrpSpPr>
        <p:grpSpPr>
          <a:xfrm>
            <a:off x="5056360" y="2828140"/>
            <a:ext cx="629816" cy="616380"/>
            <a:chOff x="7884368" y="1584003"/>
            <a:chExt cx="629816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DFCF5A3-4A0B-5E56-FA9F-B824740C6135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F31F935-9FAC-A7DE-33A3-36941FB96464}"/>
                </a:ext>
              </a:extLst>
            </p:cNvPr>
            <p:cNvSpPr txBox="1"/>
            <p:nvPr/>
          </p:nvSpPr>
          <p:spPr>
            <a:xfrm>
              <a:off x="8029661" y="1700732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27AFAB19-18C2-2E02-3E5A-7FC75467120F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4942255" y="3444520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3C543E8-9819-E85C-A7C8-98BBBB267EE7}"/>
              </a:ext>
            </a:extLst>
          </p:cNvPr>
          <p:cNvGrpSpPr/>
          <p:nvPr/>
        </p:nvGrpSpPr>
        <p:grpSpPr>
          <a:xfrm>
            <a:off x="3579535" y="2832369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B081DDC2-F387-BB55-4F1F-8F543CE6EEA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E78B335-1750-8BE0-2EC8-333BCAD7CA8B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AE28A880-AB64-8F99-F1C8-73FBE9CB7C1E}"/>
              </a:ext>
            </a:extLst>
          </p:cNvPr>
          <p:cNvGrpSpPr/>
          <p:nvPr/>
        </p:nvGrpSpPr>
        <p:grpSpPr>
          <a:xfrm>
            <a:off x="4435654" y="2834588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E7F5D609-0EC8-5929-1878-BF78BF936C9B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E22899B-2622-915E-E4CD-51D2A60C2D5D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椭圆 23">
            <a:extLst>
              <a:ext uri="{FF2B5EF4-FFF2-40B4-BE49-F238E27FC236}">
                <a16:creationId xmlns:a16="http://schemas.microsoft.com/office/drawing/2014/main" id="{62A5D18C-6676-4C6F-CD5D-2B9FFAD1899D}"/>
              </a:ext>
            </a:extLst>
          </p:cNvPr>
          <p:cNvSpPr/>
          <p:nvPr/>
        </p:nvSpPr>
        <p:spPr>
          <a:xfrm>
            <a:off x="5011713" y="2639500"/>
            <a:ext cx="784423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5" name="图片 24" descr="图示&#10;&#10;描述已自动生成">
            <a:extLst>
              <a:ext uri="{FF2B5EF4-FFF2-40B4-BE49-F238E27FC236}">
                <a16:creationId xmlns:a16="http://schemas.microsoft.com/office/drawing/2014/main" id="{83480D94-8D0D-BEE0-7D15-5FD9A5A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52" y="2785492"/>
            <a:ext cx="2860712" cy="2050599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ADED6472-412D-B0F0-A6C2-E8155D279948}"/>
              </a:ext>
            </a:extLst>
          </p:cNvPr>
          <p:cNvSpPr txBox="1"/>
          <p:nvPr/>
        </p:nvSpPr>
        <p:spPr>
          <a:xfrm>
            <a:off x="728112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W1</a:t>
            </a:r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4FA0F87-C3B3-CD33-D032-43B5FF84770B}"/>
              </a:ext>
            </a:extLst>
          </p:cNvPr>
          <p:cNvSpPr txBox="1"/>
          <p:nvPr/>
        </p:nvSpPr>
        <p:spPr>
          <a:xfrm>
            <a:off x="1837911" y="3452381"/>
            <a:ext cx="5760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u="sng">
                <a:solidFill>
                  <a:srgbClr val="FF0000"/>
                </a:solidFill>
              </a:rPr>
              <a:t>W2</a:t>
            </a:r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797A5051-4DF3-EEBA-40D1-D8A292FD5FBA}"/>
              </a:ext>
            </a:extLst>
          </p:cNvPr>
          <p:cNvSpPr/>
          <p:nvPr/>
        </p:nvSpPr>
        <p:spPr>
          <a:xfrm>
            <a:off x="3845447" y="3824379"/>
            <a:ext cx="1792297" cy="950734"/>
          </a:xfrm>
          <a:prstGeom prst="ellipse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右箭头 29">
            <a:extLst>
              <a:ext uri="{FF2B5EF4-FFF2-40B4-BE49-F238E27FC236}">
                <a16:creationId xmlns:a16="http://schemas.microsoft.com/office/drawing/2014/main" id="{1602369D-1C41-C2B5-85DA-83E3AB09D340}"/>
              </a:ext>
            </a:extLst>
          </p:cNvPr>
          <p:cNvSpPr/>
          <p:nvPr/>
        </p:nvSpPr>
        <p:spPr>
          <a:xfrm>
            <a:off x="3051128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右箭头 30">
            <a:extLst>
              <a:ext uri="{FF2B5EF4-FFF2-40B4-BE49-F238E27FC236}">
                <a16:creationId xmlns:a16="http://schemas.microsoft.com/office/drawing/2014/main" id="{B71B5F80-930A-67E6-B27D-15F0F083C83B}"/>
              </a:ext>
            </a:extLst>
          </p:cNvPr>
          <p:cNvSpPr/>
          <p:nvPr/>
        </p:nvSpPr>
        <p:spPr>
          <a:xfrm>
            <a:off x="5992015" y="3414163"/>
            <a:ext cx="360392" cy="445768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0A4746A2-0D60-8279-3115-68BEAD383CEF}"/>
              </a:ext>
            </a:extLst>
          </p:cNvPr>
          <p:cNvGrpSpPr/>
          <p:nvPr/>
        </p:nvGrpSpPr>
        <p:grpSpPr>
          <a:xfrm>
            <a:off x="6944158" y="2880657"/>
            <a:ext cx="1368152" cy="616380"/>
            <a:chOff x="7884368" y="1584003"/>
            <a:chExt cx="1368152" cy="616380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DA6C9F63-9EBF-CFC5-A941-E475C85AB74D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993FC21-53F6-3017-2D94-87B1F5FFD8C3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1638A449-F2E6-AA21-8892-FA54B8BEEB87}"/>
              </a:ext>
            </a:extLst>
          </p:cNvPr>
          <p:cNvCxnSpPr>
            <a:cxnSpLocks/>
          </p:cNvCxnSpPr>
          <p:nvPr/>
        </p:nvCxnSpPr>
        <p:spPr>
          <a:xfrm>
            <a:off x="7628234" y="349703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2BA66BDF-0964-F9E0-327D-20D16A3F9521}"/>
              </a:ext>
            </a:extLst>
          </p:cNvPr>
          <p:cNvCxnSpPr>
            <a:cxnSpLocks/>
          </p:cNvCxnSpPr>
          <p:nvPr/>
        </p:nvCxnSpPr>
        <p:spPr>
          <a:xfrm>
            <a:off x="6770114" y="2396236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A74F9D4E-996C-1DA6-2D0A-A3618BA1DD60}"/>
              </a:ext>
            </a:extLst>
          </p:cNvPr>
          <p:cNvCxnSpPr>
            <a:cxnSpLocks/>
            <a:endCxn id="33" idx="0"/>
          </p:cNvCxnSpPr>
          <p:nvPr/>
        </p:nvCxnSpPr>
        <p:spPr>
          <a:xfrm>
            <a:off x="7565953" y="2434889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B7229A57-8250-BCD5-D30C-309CC6630EEF}"/>
              </a:ext>
            </a:extLst>
          </p:cNvPr>
          <p:cNvGrpSpPr/>
          <p:nvPr/>
        </p:nvGrpSpPr>
        <p:grpSpPr>
          <a:xfrm>
            <a:off x="8056197" y="1749996"/>
            <a:ext cx="581384" cy="616380"/>
            <a:chOff x="7884368" y="1584003"/>
            <a:chExt cx="581384" cy="616380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6A89A8F-2DC7-2527-ED20-A8C5F9ACDE1C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1C3394E-0E35-1016-2577-0786162989AB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12867876-6B97-80F4-FA05-6F7FD41FC0AA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942092" y="2366376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79C99244-C817-FFA9-4B8C-8F591074D317}"/>
              </a:ext>
            </a:extLst>
          </p:cNvPr>
          <p:cNvGrpSpPr/>
          <p:nvPr/>
        </p:nvGrpSpPr>
        <p:grpSpPr>
          <a:xfrm>
            <a:off x="6579372" y="1754225"/>
            <a:ext cx="576059" cy="616380"/>
            <a:chOff x="638921" y="2203432"/>
            <a:chExt cx="576059" cy="61638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30F4D7D-9D26-EC23-3649-0A5BD7C824A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9CF694-1570-130C-7240-1F3D943A7742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589B9821-32BA-486D-74E6-91CABC40C718}"/>
              </a:ext>
            </a:extLst>
          </p:cNvPr>
          <p:cNvGrpSpPr/>
          <p:nvPr/>
        </p:nvGrpSpPr>
        <p:grpSpPr>
          <a:xfrm>
            <a:off x="7435491" y="1756444"/>
            <a:ext cx="576059" cy="616380"/>
            <a:chOff x="638921" y="2203432"/>
            <a:chExt cx="576059" cy="616380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656FE8FA-6708-3FEE-59B6-0C3D9CDA72A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ADDE3F31-4853-1CF0-497C-79D9939D0C0E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5611D0CB-0325-1FFD-1F3D-0095D0515B19}"/>
              </a:ext>
            </a:extLst>
          </p:cNvPr>
          <p:cNvSpPr/>
          <p:nvPr/>
        </p:nvSpPr>
        <p:spPr>
          <a:xfrm>
            <a:off x="6941858" y="4014116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3776A4B-F37A-4768-D9BD-D635DC00F77C}"/>
              </a:ext>
            </a:extLst>
          </p:cNvPr>
          <p:cNvSpPr txBox="1"/>
          <p:nvPr/>
        </p:nvSpPr>
        <p:spPr>
          <a:xfrm>
            <a:off x="7038720" y="4144435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779ECE43-FF48-BCCB-0A3C-DC01186484E8}"/>
              </a:ext>
            </a:extLst>
          </p:cNvPr>
          <p:cNvCxnSpPr>
            <a:cxnSpLocks/>
          </p:cNvCxnSpPr>
          <p:nvPr/>
        </p:nvCxnSpPr>
        <p:spPr>
          <a:xfrm>
            <a:off x="7639855" y="4630496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C7CF3E72-002C-44B2-E09F-269F1AFAE7C5}"/>
              </a:ext>
            </a:extLst>
          </p:cNvPr>
          <p:cNvGrpSpPr/>
          <p:nvPr/>
        </p:nvGrpSpPr>
        <p:grpSpPr>
          <a:xfrm>
            <a:off x="8531049" y="3521229"/>
            <a:ext cx="581384" cy="616380"/>
            <a:chOff x="7884368" y="1584003"/>
            <a:chExt cx="581384" cy="616380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314133D6-CF64-E08F-D0F2-9444DEA96D9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BF25DF47-3DAF-968F-656C-A4B7745D0714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D973250A-E263-657A-FEEC-93DEBAFDF2E5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8201490" y="3829419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8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407E8C-B707-9275-0B77-5689E6781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Pipeline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4F3A95-C2CF-F6DA-B212-BE3A323CD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39" y="1129308"/>
            <a:ext cx="5623029" cy="1874845"/>
          </a:xfrm>
        </p:spPr>
        <p:txBody>
          <a:bodyPr>
            <a:normAutofit/>
          </a:bodyPr>
          <a:lstStyle/>
          <a:p>
            <a:r>
              <a:rPr kumimoji="1" lang="en-US" altLang="zh-CN"/>
              <a:t>Partition the computation layer-by-layer, each partition is deployed on a device </a:t>
            </a:r>
          </a:p>
          <a:p>
            <a:pPr lvl="1"/>
            <a:r>
              <a:rPr kumimoji="1" lang="en-US" altLang="zh-CN"/>
              <a:t>Note that different layers can be grouped together </a:t>
            </a:r>
          </a:p>
          <a:p>
            <a:pPr lvl="1"/>
            <a:r>
              <a:rPr kumimoji="1" lang="en-US" altLang="zh-CN"/>
              <a:t>The strategy is out of the scope of this course</a:t>
            </a:r>
          </a:p>
          <a:p>
            <a:pPr marL="74250" lvl="1" indent="0">
              <a:buNone/>
            </a:pP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0648EF-28A3-1723-B534-44FC5C5BB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3046" y="4648890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9295CEF8-D0D7-99D1-D962-4FC90A42B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241" y="3089016"/>
            <a:ext cx="2860712" cy="2050599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9981A786-439A-B839-A030-0840D628758B}"/>
              </a:ext>
            </a:extLst>
          </p:cNvPr>
          <p:cNvGrpSpPr/>
          <p:nvPr/>
        </p:nvGrpSpPr>
        <p:grpSpPr>
          <a:xfrm>
            <a:off x="6200711" y="2738149"/>
            <a:ext cx="1368152" cy="616380"/>
            <a:chOff x="7884368" y="1584003"/>
            <a:chExt cx="1368152" cy="61638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67A0755-33BC-30F4-DDE4-8BE0BE90495A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220E985-8679-6BB9-5EFD-0C0C4F4A927C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649BD0C-76C4-A724-877A-77168A6C5DAD}"/>
              </a:ext>
            </a:extLst>
          </p:cNvPr>
          <p:cNvCxnSpPr>
            <a:cxnSpLocks/>
          </p:cNvCxnSpPr>
          <p:nvPr/>
        </p:nvCxnSpPr>
        <p:spPr>
          <a:xfrm>
            <a:off x="6884787" y="3354529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773748E9-602C-D3D0-48A2-F273621FB901}"/>
              </a:ext>
            </a:extLst>
          </p:cNvPr>
          <p:cNvCxnSpPr>
            <a:cxnSpLocks/>
          </p:cNvCxnSpPr>
          <p:nvPr/>
        </p:nvCxnSpPr>
        <p:spPr>
          <a:xfrm>
            <a:off x="6026667" y="2253728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66DD1BC6-B0F2-8B57-9308-D2509075382C}"/>
              </a:ext>
            </a:extLst>
          </p:cNvPr>
          <p:cNvCxnSpPr>
            <a:cxnSpLocks/>
            <a:endCxn id="9" idx="0"/>
          </p:cNvCxnSpPr>
          <p:nvPr/>
        </p:nvCxnSpPr>
        <p:spPr>
          <a:xfrm>
            <a:off x="6822506" y="2292381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BB2BE353-241F-7E2E-A0FC-A61D450990EF}"/>
              </a:ext>
            </a:extLst>
          </p:cNvPr>
          <p:cNvGrpSpPr/>
          <p:nvPr/>
        </p:nvGrpSpPr>
        <p:grpSpPr>
          <a:xfrm>
            <a:off x="7312750" y="1607488"/>
            <a:ext cx="581384" cy="616380"/>
            <a:chOff x="7884368" y="1584003"/>
            <a:chExt cx="581384" cy="61638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6868CA4-684C-43E5-DC98-847BA32EB27A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4520BEF-E6D4-64A6-5FB3-B6910D177B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F2382600-462E-36A8-2139-2867151BEDD5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7198645" y="2223868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479A3701-6173-A357-BE05-FC418F3AD933}"/>
              </a:ext>
            </a:extLst>
          </p:cNvPr>
          <p:cNvGrpSpPr/>
          <p:nvPr/>
        </p:nvGrpSpPr>
        <p:grpSpPr>
          <a:xfrm>
            <a:off x="5835925" y="1611717"/>
            <a:ext cx="576059" cy="616380"/>
            <a:chOff x="638921" y="2203432"/>
            <a:chExt cx="576059" cy="61638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1076C303-6922-B6DA-BDA0-512141E4A345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3431C2CF-F571-0673-C6B9-733E8BC78DFA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96A672C8-BC99-D2AC-2E69-F056215EB51B}"/>
              </a:ext>
            </a:extLst>
          </p:cNvPr>
          <p:cNvGrpSpPr/>
          <p:nvPr/>
        </p:nvGrpSpPr>
        <p:grpSpPr>
          <a:xfrm>
            <a:off x="6692044" y="1613936"/>
            <a:ext cx="576059" cy="616380"/>
            <a:chOff x="638921" y="2203432"/>
            <a:chExt cx="576059" cy="616380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FCAF6F8-E3B4-AB2D-B3E5-2B7097A6B0EC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E2F6C22-93DC-ADF5-08B7-031DA49D4FA1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54AB1070-FE7C-6CBA-F687-E653B10BAB5C}"/>
              </a:ext>
            </a:extLst>
          </p:cNvPr>
          <p:cNvSpPr/>
          <p:nvPr/>
        </p:nvSpPr>
        <p:spPr>
          <a:xfrm>
            <a:off x="6198411" y="3871608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B7EC45-2036-CA29-F7A1-694CE7DE67BA}"/>
              </a:ext>
            </a:extLst>
          </p:cNvPr>
          <p:cNvSpPr txBox="1"/>
          <p:nvPr/>
        </p:nvSpPr>
        <p:spPr>
          <a:xfrm>
            <a:off x="6295273" y="4001927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EB958621-7F17-109E-A804-6D0F39533649}"/>
              </a:ext>
            </a:extLst>
          </p:cNvPr>
          <p:cNvCxnSpPr>
            <a:cxnSpLocks/>
          </p:cNvCxnSpPr>
          <p:nvPr/>
        </p:nvCxnSpPr>
        <p:spPr>
          <a:xfrm>
            <a:off x="6896408" y="448798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1A2A7D5F-F488-2ED5-4AB8-6FC0B091DCA8}"/>
              </a:ext>
            </a:extLst>
          </p:cNvPr>
          <p:cNvGrpSpPr/>
          <p:nvPr/>
        </p:nvGrpSpPr>
        <p:grpSpPr>
          <a:xfrm>
            <a:off x="7787602" y="3378721"/>
            <a:ext cx="581384" cy="616380"/>
            <a:chOff x="7884368" y="1584003"/>
            <a:chExt cx="581384" cy="616380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E7A5CF7-814F-CE81-57D5-8D34629BE3E0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EA24DB5-EEF1-57B6-C0C5-97A7C0335060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C6B2EEA-6B90-EF9B-A69A-26286266722E}"/>
              </a:ext>
            </a:extLst>
          </p:cNvPr>
          <p:cNvCxnSpPr>
            <a:cxnSpLocks/>
            <a:stCxn id="28" idx="1"/>
          </p:cNvCxnSpPr>
          <p:nvPr/>
        </p:nvCxnSpPr>
        <p:spPr>
          <a:xfrm flipH="1">
            <a:off x="7458043" y="3686911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B2246CB9-4B90-0AFE-0660-039471F67E1C}"/>
              </a:ext>
            </a:extLst>
          </p:cNvPr>
          <p:cNvSpPr txBox="1"/>
          <p:nvPr/>
        </p:nvSpPr>
        <p:spPr>
          <a:xfrm>
            <a:off x="1305823" y="5250998"/>
            <a:ext cx="1775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The model </a:t>
            </a:r>
            <a:endParaRPr lang="zh-CN" altLang="en-US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97ABE83-D675-44C5-F1E3-30E57576DA61}"/>
              </a:ext>
            </a:extLst>
          </p:cNvPr>
          <p:cNvSpPr txBox="1"/>
          <p:nvPr/>
        </p:nvSpPr>
        <p:spPr>
          <a:xfrm>
            <a:off x="3747121" y="4464910"/>
            <a:ext cx="17754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The partitioned computation graph </a:t>
            </a:r>
            <a:endParaRPr lang="zh-CN" altLang="en-US"/>
          </a:p>
        </p:txBody>
      </p:sp>
      <p:sp>
        <p:nvSpPr>
          <p:cNvPr id="34" name="右箭头 33">
            <a:extLst>
              <a:ext uri="{FF2B5EF4-FFF2-40B4-BE49-F238E27FC236}">
                <a16:creationId xmlns:a16="http://schemas.microsoft.com/office/drawing/2014/main" id="{A0081DA1-4DAF-598A-1959-1137DDD3F594}"/>
              </a:ext>
            </a:extLst>
          </p:cNvPr>
          <p:cNvSpPr/>
          <p:nvPr/>
        </p:nvSpPr>
        <p:spPr>
          <a:xfrm>
            <a:off x="3106512" y="4607203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83905313-7074-06DD-2884-A5572C76B247}"/>
              </a:ext>
            </a:extLst>
          </p:cNvPr>
          <p:cNvCxnSpPr>
            <a:cxnSpLocks/>
          </p:cNvCxnSpPr>
          <p:nvPr/>
        </p:nvCxnSpPr>
        <p:spPr>
          <a:xfrm flipH="1">
            <a:off x="1251967" y="4029098"/>
            <a:ext cx="2047229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B3D03195-C06E-47CC-9B42-23F4A2CD9564}"/>
              </a:ext>
            </a:extLst>
          </p:cNvPr>
          <p:cNvCxnSpPr>
            <a:cxnSpLocks/>
          </p:cNvCxnSpPr>
          <p:nvPr/>
        </p:nvCxnSpPr>
        <p:spPr>
          <a:xfrm flipH="1">
            <a:off x="5634835" y="3489643"/>
            <a:ext cx="310556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右箭头 41">
            <a:extLst>
              <a:ext uri="{FF2B5EF4-FFF2-40B4-BE49-F238E27FC236}">
                <a16:creationId xmlns:a16="http://schemas.microsoft.com/office/drawing/2014/main" id="{64DC4453-C7D6-BD1C-ED48-1BE810FAABA3}"/>
              </a:ext>
            </a:extLst>
          </p:cNvPr>
          <p:cNvSpPr/>
          <p:nvPr/>
        </p:nvSpPr>
        <p:spPr>
          <a:xfrm rot="19326461">
            <a:off x="7996570" y="244179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0F746097-5721-7160-CC5C-62E3A2868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6299" y="2114885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4" name="右箭头 43">
            <a:extLst>
              <a:ext uri="{FF2B5EF4-FFF2-40B4-BE49-F238E27FC236}">
                <a16:creationId xmlns:a16="http://schemas.microsoft.com/office/drawing/2014/main" id="{8376A374-E728-6BDD-2892-C09A976726AD}"/>
              </a:ext>
            </a:extLst>
          </p:cNvPr>
          <p:cNvSpPr/>
          <p:nvPr/>
        </p:nvSpPr>
        <p:spPr>
          <a:xfrm>
            <a:off x="7886182" y="4219465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C1E3F7E7-8CBA-FEE1-1A10-FF78D4094B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7816" y="4240205"/>
            <a:ext cx="616380" cy="6163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96226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840659-6730-D86E-0E74-FAC7F506F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Pipeline parallelism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98C94C8-48B4-826B-EDA4-FE9A1C941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C1A47297-87B2-A0ED-99F0-1850B0B981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632" b="64637"/>
          <a:stretch/>
        </p:blipFill>
        <p:spPr>
          <a:xfrm>
            <a:off x="3377935" y="1252470"/>
            <a:ext cx="2958823" cy="160503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9C3CC67E-B1B8-CB6A-AA96-03DAF335BF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139" r="82992" b="52674"/>
          <a:stretch/>
        </p:blipFill>
        <p:spPr>
          <a:xfrm>
            <a:off x="386184" y="1427097"/>
            <a:ext cx="327472" cy="1628842"/>
          </a:xfrm>
          <a:prstGeom prst="rect">
            <a:avLst/>
          </a:prstGeom>
        </p:spPr>
      </p:pic>
      <p:pic>
        <p:nvPicPr>
          <p:cNvPr id="7" name="Picture 31">
            <a:extLst>
              <a:ext uri="{FF2B5EF4-FFF2-40B4-BE49-F238E27FC236}">
                <a16:creationId xmlns:a16="http://schemas.microsoft.com/office/drawing/2014/main" id="{7D44695A-71DB-8CF9-F6DE-385BE2318F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3544" y="1307016"/>
            <a:ext cx="909325" cy="1605031"/>
          </a:xfrm>
          <a:prstGeom prst="rect">
            <a:avLst/>
          </a:prstGeom>
        </p:spPr>
      </p:pic>
      <p:pic>
        <p:nvPicPr>
          <p:cNvPr id="8" name="Picture 32">
            <a:extLst>
              <a:ext uri="{FF2B5EF4-FFF2-40B4-BE49-F238E27FC236}">
                <a16:creationId xmlns:a16="http://schemas.microsoft.com/office/drawing/2014/main" id="{574572AD-F33F-9614-647E-AB4AF3E33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1622094"/>
            <a:ext cx="174392" cy="236399"/>
          </a:xfrm>
          <a:prstGeom prst="rect">
            <a:avLst/>
          </a:prstGeom>
        </p:spPr>
      </p:pic>
      <p:pic>
        <p:nvPicPr>
          <p:cNvPr id="9" name="Picture 33">
            <a:extLst>
              <a:ext uri="{FF2B5EF4-FFF2-40B4-BE49-F238E27FC236}">
                <a16:creationId xmlns:a16="http://schemas.microsoft.com/office/drawing/2014/main" id="{D3B0F604-771D-19B5-4456-720623F697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58721" y="1304478"/>
            <a:ext cx="909326" cy="41059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DD3C926D-4C1B-DD6D-8F95-60970CBCDE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58722" y="1713381"/>
            <a:ext cx="909326" cy="410590"/>
          </a:xfrm>
          <a:prstGeom prst="rect">
            <a:avLst/>
          </a:prstGeom>
        </p:spPr>
      </p:pic>
      <p:pic>
        <p:nvPicPr>
          <p:cNvPr id="11" name="Picture 35">
            <a:extLst>
              <a:ext uri="{FF2B5EF4-FFF2-40B4-BE49-F238E27FC236}">
                <a16:creationId xmlns:a16="http://schemas.microsoft.com/office/drawing/2014/main" id="{F6E0F6E3-A409-C624-83D4-D34AD93DE2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58722" y="2111091"/>
            <a:ext cx="909326" cy="410590"/>
          </a:xfrm>
          <a:prstGeom prst="rect">
            <a:avLst/>
          </a:prstGeom>
        </p:spPr>
      </p:pic>
      <p:pic>
        <p:nvPicPr>
          <p:cNvPr id="12" name="Picture 36">
            <a:extLst>
              <a:ext uri="{FF2B5EF4-FFF2-40B4-BE49-F238E27FC236}">
                <a16:creationId xmlns:a16="http://schemas.microsoft.com/office/drawing/2014/main" id="{09475391-2CE6-55AB-228A-7A88E5AEA4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58722" y="2513565"/>
            <a:ext cx="909326" cy="410590"/>
          </a:xfrm>
          <a:prstGeom prst="rect">
            <a:avLst/>
          </a:prstGeom>
        </p:spPr>
      </p:pic>
      <p:pic>
        <p:nvPicPr>
          <p:cNvPr id="13" name="Picture 37">
            <a:extLst>
              <a:ext uri="{FF2B5EF4-FFF2-40B4-BE49-F238E27FC236}">
                <a16:creationId xmlns:a16="http://schemas.microsoft.com/office/drawing/2014/main" id="{7E688D73-3943-F682-7859-A5A37B8542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43" y="2021350"/>
            <a:ext cx="174392" cy="236399"/>
          </a:xfrm>
          <a:prstGeom prst="rect">
            <a:avLst/>
          </a:prstGeom>
        </p:spPr>
      </p:pic>
      <p:pic>
        <p:nvPicPr>
          <p:cNvPr id="14" name="Picture 38">
            <a:extLst>
              <a:ext uri="{FF2B5EF4-FFF2-40B4-BE49-F238E27FC236}">
                <a16:creationId xmlns:a16="http://schemas.microsoft.com/office/drawing/2014/main" id="{7E300D80-A7AE-6635-F339-0E39FE1A4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1010" y="2421871"/>
            <a:ext cx="174392" cy="236399"/>
          </a:xfrm>
          <a:prstGeom prst="rect">
            <a:avLst/>
          </a:prstGeom>
        </p:spPr>
      </p:pic>
      <p:pic>
        <p:nvPicPr>
          <p:cNvPr id="15" name="Picture 39">
            <a:extLst>
              <a:ext uri="{FF2B5EF4-FFF2-40B4-BE49-F238E27FC236}">
                <a16:creationId xmlns:a16="http://schemas.microsoft.com/office/drawing/2014/main" id="{10846374-B03F-3CF6-D0A0-05D1E0A58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7624" y="2423251"/>
            <a:ext cx="174390" cy="236399"/>
          </a:xfrm>
          <a:prstGeom prst="rect">
            <a:avLst/>
          </a:prstGeom>
        </p:spPr>
      </p:pic>
      <p:pic>
        <p:nvPicPr>
          <p:cNvPr id="16" name="Picture 40">
            <a:extLst>
              <a:ext uri="{FF2B5EF4-FFF2-40B4-BE49-F238E27FC236}">
                <a16:creationId xmlns:a16="http://schemas.microsoft.com/office/drawing/2014/main" id="{691A20B5-E634-392D-99C1-47282B098A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2027860"/>
            <a:ext cx="174390" cy="236399"/>
          </a:xfrm>
          <a:prstGeom prst="rect">
            <a:avLst/>
          </a:prstGeom>
        </p:spPr>
      </p:pic>
      <p:pic>
        <p:nvPicPr>
          <p:cNvPr id="17" name="Picture 41">
            <a:extLst>
              <a:ext uri="{FF2B5EF4-FFF2-40B4-BE49-F238E27FC236}">
                <a16:creationId xmlns:a16="http://schemas.microsoft.com/office/drawing/2014/main" id="{32F885F2-4F0A-7A9D-254C-4CC238CA16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05136" y="1620433"/>
            <a:ext cx="174390" cy="236399"/>
          </a:xfrm>
          <a:prstGeom prst="rect">
            <a:avLst/>
          </a:prstGeom>
        </p:spPr>
      </p:pic>
      <p:cxnSp>
        <p:nvCxnSpPr>
          <p:cNvPr id="18" name="Straight Arrow Connector 43">
            <a:extLst>
              <a:ext uri="{FF2B5EF4-FFF2-40B4-BE49-F238E27FC236}">
                <a16:creationId xmlns:a16="http://schemas.microsoft.com/office/drawing/2014/main" id="{6FAF3276-EAF0-A245-9133-F35109ABB994}"/>
              </a:ext>
            </a:extLst>
          </p:cNvPr>
          <p:cNvCxnSpPr>
            <a:cxnSpLocks/>
          </p:cNvCxnSpPr>
          <p:nvPr/>
        </p:nvCxnSpPr>
        <p:spPr>
          <a:xfrm>
            <a:off x="3715940" y="1707799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44">
            <a:extLst>
              <a:ext uri="{FF2B5EF4-FFF2-40B4-BE49-F238E27FC236}">
                <a16:creationId xmlns:a16="http://schemas.microsoft.com/office/drawing/2014/main" id="{5E0149D4-03C6-4E83-054D-B6958D11372E}"/>
              </a:ext>
            </a:extLst>
          </p:cNvPr>
          <p:cNvCxnSpPr>
            <a:cxnSpLocks/>
          </p:cNvCxnSpPr>
          <p:nvPr/>
        </p:nvCxnSpPr>
        <p:spPr>
          <a:xfrm>
            <a:off x="4073753" y="206583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45">
            <a:extLst>
              <a:ext uri="{FF2B5EF4-FFF2-40B4-BE49-F238E27FC236}">
                <a16:creationId xmlns:a16="http://schemas.microsoft.com/office/drawing/2014/main" id="{98B79336-2540-3C77-2213-F2BE4783F59E}"/>
              </a:ext>
            </a:extLst>
          </p:cNvPr>
          <p:cNvCxnSpPr>
            <a:cxnSpLocks/>
          </p:cNvCxnSpPr>
          <p:nvPr/>
        </p:nvCxnSpPr>
        <p:spPr>
          <a:xfrm>
            <a:off x="4451254" y="2434282"/>
            <a:ext cx="135015" cy="87398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49">
            <a:extLst>
              <a:ext uri="{FF2B5EF4-FFF2-40B4-BE49-F238E27FC236}">
                <a16:creationId xmlns:a16="http://schemas.microsoft.com/office/drawing/2014/main" id="{BF64FA39-E42E-9DE0-FB6A-985A44576C30}"/>
              </a:ext>
            </a:extLst>
          </p:cNvPr>
          <p:cNvCxnSpPr>
            <a:cxnSpLocks/>
          </p:cNvCxnSpPr>
          <p:nvPr/>
        </p:nvCxnSpPr>
        <p:spPr>
          <a:xfrm flipV="1">
            <a:off x="5553835" y="2050092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0">
            <a:extLst>
              <a:ext uri="{FF2B5EF4-FFF2-40B4-BE49-F238E27FC236}">
                <a16:creationId xmlns:a16="http://schemas.microsoft.com/office/drawing/2014/main" id="{9A6BAF3A-8C3C-EBB2-C8EB-2747AA55A362}"/>
              </a:ext>
            </a:extLst>
          </p:cNvPr>
          <p:cNvCxnSpPr>
            <a:cxnSpLocks/>
          </p:cNvCxnSpPr>
          <p:nvPr/>
        </p:nvCxnSpPr>
        <p:spPr>
          <a:xfrm flipV="1">
            <a:off x="5179646" y="2409828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51">
            <a:extLst>
              <a:ext uri="{FF2B5EF4-FFF2-40B4-BE49-F238E27FC236}">
                <a16:creationId xmlns:a16="http://schemas.microsoft.com/office/drawing/2014/main" id="{7BA6299B-DD11-A3F5-034C-CC80C49724DC}"/>
              </a:ext>
            </a:extLst>
          </p:cNvPr>
          <p:cNvCxnSpPr>
            <a:cxnSpLocks/>
          </p:cNvCxnSpPr>
          <p:nvPr/>
        </p:nvCxnSpPr>
        <p:spPr>
          <a:xfrm flipV="1">
            <a:off x="5907296" y="1679435"/>
            <a:ext cx="119916" cy="8945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56">
            <a:extLst>
              <a:ext uri="{FF2B5EF4-FFF2-40B4-BE49-F238E27FC236}">
                <a16:creationId xmlns:a16="http://schemas.microsoft.com/office/drawing/2014/main" id="{2F8D91DD-5AD2-35AD-F5B0-34155D66EBE1}"/>
              </a:ext>
            </a:extLst>
          </p:cNvPr>
          <p:cNvCxnSpPr>
            <a:cxnSpLocks/>
          </p:cNvCxnSpPr>
          <p:nvPr/>
        </p:nvCxnSpPr>
        <p:spPr>
          <a:xfrm>
            <a:off x="3426618" y="1241754"/>
            <a:ext cx="1159651" cy="107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58">
            <a:extLst>
              <a:ext uri="{FF2B5EF4-FFF2-40B4-BE49-F238E27FC236}">
                <a16:creationId xmlns:a16="http://schemas.microsoft.com/office/drawing/2014/main" id="{6067FB7F-74CD-F433-DD01-F901643FD0CA}"/>
              </a:ext>
            </a:extLst>
          </p:cNvPr>
          <p:cNvSpPr txBox="1"/>
          <p:nvPr/>
        </p:nvSpPr>
        <p:spPr>
          <a:xfrm>
            <a:off x="3603465" y="948343"/>
            <a:ext cx="1479412" cy="3231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500"/>
              <a:t>Time</a:t>
            </a:r>
          </a:p>
        </p:txBody>
      </p:sp>
      <p:sp>
        <p:nvSpPr>
          <p:cNvPr id="26" name="Freeform 60">
            <a:extLst>
              <a:ext uri="{FF2B5EF4-FFF2-40B4-BE49-F238E27FC236}">
                <a16:creationId xmlns:a16="http://schemas.microsoft.com/office/drawing/2014/main" id="{A3A08896-D63D-10B6-1C60-16A094707DF0}"/>
              </a:ext>
            </a:extLst>
          </p:cNvPr>
          <p:cNvSpPr/>
          <p:nvPr/>
        </p:nvSpPr>
        <p:spPr>
          <a:xfrm>
            <a:off x="3774278" y="1365250"/>
            <a:ext cx="2171700" cy="1092200"/>
          </a:xfrm>
          <a:custGeom>
            <a:avLst/>
            <a:gdLst>
              <a:gd name="connsiteX0" fmla="*/ 0 w 2895600"/>
              <a:gd name="connsiteY0" fmla="*/ 0 h 1456267"/>
              <a:gd name="connsiteX1" fmla="*/ 0 w 2895600"/>
              <a:gd name="connsiteY1" fmla="*/ 499534 h 1456267"/>
              <a:gd name="connsiteX2" fmla="*/ 482600 w 2895600"/>
              <a:gd name="connsiteY2" fmla="*/ 499534 h 1456267"/>
              <a:gd name="connsiteX3" fmla="*/ 482600 w 2895600"/>
              <a:gd name="connsiteY3" fmla="*/ 973667 h 1456267"/>
              <a:gd name="connsiteX4" fmla="*/ 965200 w 2895600"/>
              <a:gd name="connsiteY4" fmla="*/ 973667 h 1456267"/>
              <a:gd name="connsiteX5" fmla="*/ 965200 w 2895600"/>
              <a:gd name="connsiteY5" fmla="*/ 1456267 h 1456267"/>
              <a:gd name="connsiteX6" fmla="*/ 1938867 w 2895600"/>
              <a:gd name="connsiteY6" fmla="*/ 1456267 h 1456267"/>
              <a:gd name="connsiteX7" fmla="*/ 1938867 w 2895600"/>
              <a:gd name="connsiteY7" fmla="*/ 956734 h 1456267"/>
              <a:gd name="connsiteX8" fmla="*/ 2413000 w 2895600"/>
              <a:gd name="connsiteY8" fmla="*/ 956734 h 1456267"/>
              <a:gd name="connsiteX9" fmla="*/ 2413000 w 2895600"/>
              <a:gd name="connsiteY9" fmla="*/ 482600 h 1456267"/>
              <a:gd name="connsiteX10" fmla="*/ 2895600 w 2895600"/>
              <a:gd name="connsiteY10" fmla="*/ 491067 h 1456267"/>
              <a:gd name="connsiteX11" fmla="*/ 2895600 w 2895600"/>
              <a:gd name="connsiteY11" fmla="*/ 0 h 1456267"/>
              <a:gd name="connsiteX12" fmla="*/ 0 w 2895600"/>
              <a:gd name="connsiteY12" fmla="*/ 0 h 14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95600" h="1456267">
                <a:moveTo>
                  <a:pt x="0" y="0"/>
                </a:moveTo>
                <a:lnTo>
                  <a:pt x="0" y="499534"/>
                </a:lnTo>
                <a:lnTo>
                  <a:pt x="482600" y="499534"/>
                </a:lnTo>
                <a:lnTo>
                  <a:pt x="482600" y="973667"/>
                </a:lnTo>
                <a:lnTo>
                  <a:pt x="965200" y="973667"/>
                </a:lnTo>
                <a:lnTo>
                  <a:pt x="965200" y="1456267"/>
                </a:lnTo>
                <a:lnTo>
                  <a:pt x="1938867" y="1456267"/>
                </a:lnTo>
                <a:lnTo>
                  <a:pt x="1938867" y="956734"/>
                </a:lnTo>
                <a:lnTo>
                  <a:pt x="2413000" y="956734"/>
                </a:lnTo>
                <a:lnTo>
                  <a:pt x="2413000" y="482600"/>
                </a:lnTo>
                <a:lnTo>
                  <a:pt x="2895600" y="491067"/>
                </a:lnTo>
                <a:lnTo>
                  <a:pt x="2895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7" name="Straight Arrow Connector 62">
            <a:extLst>
              <a:ext uri="{FF2B5EF4-FFF2-40B4-BE49-F238E27FC236}">
                <a16:creationId xmlns:a16="http://schemas.microsoft.com/office/drawing/2014/main" id="{891D8018-1CB9-C6AF-486A-D1FF9CA4C06A}"/>
              </a:ext>
            </a:extLst>
          </p:cNvPr>
          <p:cNvCxnSpPr/>
          <p:nvPr/>
        </p:nvCxnSpPr>
        <p:spPr>
          <a:xfrm flipV="1">
            <a:off x="5299562" y="948343"/>
            <a:ext cx="1449099" cy="35613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8" name="TextBox 63">
            <a:extLst>
              <a:ext uri="{FF2B5EF4-FFF2-40B4-BE49-F238E27FC236}">
                <a16:creationId xmlns:a16="http://schemas.microsoft.com/office/drawing/2014/main" id="{20B25D26-F1AC-6B7C-B497-196164AF8616}"/>
              </a:ext>
            </a:extLst>
          </p:cNvPr>
          <p:cNvSpPr txBox="1"/>
          <p:nvPr/>
        </p:nvSpPr>
        <p:spPr>
          <a:xfrm>
            <a:off x="6746644" y="664894"/>
            <a:ext cx="2577884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Bubble where processes are idle</a:t>
            </a:r>
          </a:p>
        </p:txBody>
      </p:sp>
      <p:pic>
        <p:nvPicPr>
          <p:cNvPr id="31" name="Picture 6">
            <a:extLst>
              <a:ext uri="{FF2B5EF4-FFF2-40B4-BE49-F238E27FC236}">
                <a16:creationId xmlns:a16="http://schemas.microsoft.com/office/drawing/2014/main" id="{4341D2F3-2010-C1A2-2E7F-8FFA7F914D9F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56090"/>
          <a:stretch/>
        </p:blipFill>
        <p:spPr>
          <a:xfrm>
            <a:off x="5580954" y="3525881"/>
            <a:ext cx="3482577" cy="886650"/>
          </a:xfrm>
          <a:prstGeom prst="rect">
            <a:avLst/>
          </a:prstGeom>
        </p:spPr>
      </p:pic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0408697E-82F9-70C1-DF37-C29B61B9B080}"/>
              </a:ext>
            </a:extLst>
          </p:cNvPr>
          <p:cNvSpPr txBox="1">
            <a:spLocks/>
          </p:cNvSpPr>
          <p:nvPr/>
        </p:nvSpPr>
        <p:spPr>
          <a:xfrm>
            <a:off x="1848527" y="4983271"/>
            <a:ext cx="4176464" cy="519868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How to reduce bubble? </a:t>
            </a:r>
            <a:endParaRPr kumimoji="1" lang="en-US" altLang="zh-CN" b="0"/>
          </a:p>
        </p:txBody>
      </p:sp>
      <p:sp>
        <p:nvSpPr>
          <p:cNvPr id="33" name="内容占位符 32">
            <a:extLst>
              <a:ext uri="{FF2B5EF4-FFF2-40B4-BE49-F238E27FC236}">
                <a16:creationId xmlns:a16="http://schemas.microsoft.com/office/drawing/2014/main" id="{F07443A0-E1A7-32A6-9714-D1ED4D7D7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11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0CDDBC-666C-097B-7F7C-97B20AAE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Technique for pipeline: micro-batching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0547E2-7FDE-888A-4E3E-CBD4FAB0D3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Reducing the bubble size by breaking the batch size into smaller pieces to reduce the idle time of the processes</a:t>
            </a:r>
          </a:p>
          <a:p>
            <a:pPr lvl="1"/>
            <a:r>
              <a:rPr lang="en-US" altLang="zh-CN" dirty="0"/>
              <a:t>Reduces bubble size in an easy way to implement</a:t>
            </a:r>
          </a:p>
          <a:p>
            <a:r>
              <a:rPr lang="en-US" altLang="zh-CN"/>
              <a:t>Question</a:t>
            </a:r>
            <a:r>
              <a:rPr lang="en-US" altLang="zh-CN" dirty="0"/>
              <a:t>: to what extent can micro-batching improves performance?</a:t>
            </a:r>
          </a:p>
          <a:p>
            <a:pPr lvl="1"/>
            <a:r>
              <a:rPr lang="en-US" altLang="zh-CN" dirty="0"/>
              <a:t>The bubble size depends on the #stages </a:t>
            </a:r>
          </a:p>
          <a:p>
            <a:pPr lvl="1"/>
            <a:r>
              <a:rPr lang="en-US" altLang="zh-CN" dirty="0"/>
              <a:t>The ratio bubble overhead depends on the overall pipeline numbers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91DB1C1-A443-C0D6-A7D5-15303FFA1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13</a:t>
            </a:fld>
            <a:endParaRPr lang="zh-CN" altLang="en-US"/>
          </a:p>
        </p:txBody>
      </p:sp>
      <p:pic>
        <p:nvPicPr>
          <p:cNvPr id="5" name="Picture 97">
            <a:extLst>
              <a:ext uri="{FF2B5EF4-FFF2-40B4-BE49-F238E27FC236}">
                <a16:creationId xmlns:a16="http://schemas.microsoft.com/office/drawing/2014/main" id="{090DFAED-F9F8-810C-C564-7A49EC90A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950" t="22338" r="21210" b="57471"/>
          <a:stretch/>
        </p:blipFill>
        <p:spPr>
          <a:xfrm>
            <a:off x="1547664" y="4047411"/>
            <a:ext cx="8568952" cy="145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396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2DA40E-D357-0DAA-38FA-E841ABEC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Pipeline parallelism &amp; the number of micro-batch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29308"/>
                <a:ext cx="8686800" cy="4356826"/>
              </a:xfrm>
            </p:spPr>
            <p:txBody>
              <a:bodyPr/>
              <a:lstStyle/>
              <a:p>
                <a:r>
                  <a:rPr kumimoji="1" lang="en-US" altLang="zh-CN" dirty="0"/>
                  <a:t>Question: what is the overhead of pipeline parallelism? </a:t>
                </a:r>
              </a:p>
              <a:p>
                <a:pPr lvl="1"/>
                <a:r>
                  <a:rPr kumimoji="1" lang="en-US" altLang="zh-CN" dirty="0"/>
                  <a:t>Bubble time fraction: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r>
                  <a:rPr kumimoji="1" lang="en-US" altLang="zh-CN" dirty="0"/>
                  <a:t> </a:t>
                </a:r>
              </a:p>
              <a:p>
                <a:r>
                  <a:rPr kumimoji="1" lang="en-US" altLang="zh-CN" dirty="0"/>
                  <a:t>Optimization directions </a:t>
                </a:r>
              </a:p>
              <a:p>
                <a:pPr lvl="1"/>
                <a:r>
                  <a:rPr kumimoji="1" lang="en-US" altLang="zh-CN" dirty="0"/>
                  <a:t>1. increase m (e.g., increase the batch size)</a:t>
                </a:r>
              </a:p>
              <a:p>
                <a:pPr lvl="1"/>
                <a:r>
                  <a:rPr kumimoji="1" lang="en-US" altLang="zh-CN" dirty="0"/>
                  <a:t>2. reduce p (reduce the #partitions)</a:t>
                </a:r>
              </a:p>
              <a:p>
                <a:r>
                  <a:rPr kumimoji="1" lang="en-US" altLang="zh-CN" dirty="0"/>
                  <a:t>Not always possible: </a:t>
                </a:r>
              </a:p>
              <a:p>
                <a:pPr lvl="1"/>
                <a:r>
                  <a:rPr kumimoji="1" lang="en-US" altLang="zh-CN" dirty="0"/>
                  <a:t>Increase m may decrease accuracy (or convergence rate), and increase memory usage (due to extra storing of the </a:t>
                </a:r>
              </a:p>
              <a:p>
                <a:pPr lvl="1"/>
                <a:r>
                  <a:rPr kumimoji="1" lang="en-US" altLang="zh-CN" dirty="0"/>
                  <a:t>Reduce p: cannot store the partitioned parameters in the precise GPU memory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8CED77B-79E9-0ADF-6AC3-2D348FDD11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29308"/>
                <a:ext cx="8686800" cy="4356826"/>
              </a:xfrm>
              <a:blipFill>
                <a:blip r:embed="rId2"/>
                <a:stretch>
                  <a:fillRect l="-585" t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8CD227-45A0-F5ED-BC0A-6C4F5FF9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711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84E0D7-8CC9-15D5-E871-4CCBC60E9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Tensor parallelism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E19DA1-D316-3DF0-B95F-AA7A519FD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240284" cy="4032448"/>
          </a:xfrm>
        </p:spPr>
        <p:txBody>
          <a:bodyPr/>
          <a:lstStyle/>
          <a:p>
            <a:r>
              <a:rPr kumimoji="1" lang="en-US" altLang="zh-CN" dirty="0"/>
              <a:t>Partition the parameters of a layer</a:t>
            </a:r>
          </a:p>
          <a:p>
            <a:pPr lvl="1"/>
            <a:r>
              <a:rPr kumimoji="1" lang="en-US" altLang="zh-CN" dirty="0"/>
              <a:t>Each partition is deployed on a separate GPU </a:t>
            </a:r>
          </a:p>
          <a:p>
            <a:r>
              <a:rPr kumimoji="1" lang="en-US" altLang="zh-CN" dirty="0"/>
              <a:t>Pros </a:t>
            </a:r>
          </a:p>
          <a:p>
            <a:pPr lvl="1"/>
            <a:r>
              <a:rPr kumimoji="1" lang="en-US" altLang="zh-CN" dirty="0"/>
              <a:t>Support pipeline parallelism with a large layer </a:t>
            </a:r>
          </a:p>
          <a:p>
            <a:pPr lvl="1"/>
            <a:r>
              <a:rPr kumimoji="1" lang="en-US" altLang="zh-CN" dirty="0"/>
              <a:t>Fit the hardware architecture of modern servers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20FED7E-69AE-D31A-2390-4F74D407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C9856591-53E5-ABB1-91F1-15AF2FB9321D}"/>
              </a:ext>
            </a:extLst>
          </p:cNvPr>
          <p:cNvGrpSpPr/>
          <p:nvPr/>
        </p:nvGrpSpPr>
        <p:grpSpPr>
          <a:xfrm>
            <a:off x="5909386" y="1876528"/>
            <a:ext cx="1368152" cy="616380"/>
            <a:chOff x="7884368" y="1584003"/>
            <a:chExt cx="1368152" cy="61638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322D31A-F0BD-74BB-86CA-D2B961B344B0}"/>
                </a:ext>
              </a:extLst>
            </p:cNvPr>
            <p:cNvSpPr/>
            <p:nvPr/>
          </p:nvSpPr>
          <p:spPr>
            <a:xfrm>
              <a:off x="7884368" y="1584003"/>
              <a:ext cx="1259632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00C181E-45F2-B5E0-97FE-71EE19D6553D}"/>
                </a:ext>
              </a:extLst>
            </p:cNvPr>
            <p:cNvSpPr txBox="1"/>
            <p:nvPr/>
          </p:nvSpPr>
          <p:spPr>
            <a:xfrm>
              <a:off x="7981230" y="1714322"/>
              <a:ext cx="127129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Layer #1</a:t>
              </a:r>
              <a:endParaRPr lang="zh-CN" altLang="en-US"/>
            </a:p>
          </p:txBody>
        </p:sp>
      </p:grp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FD3E18C0-C09D-1A49-E3AE-3BCBB212AAD3}"/>
              </a:ext>
            </a:extLst>
          </p:cNvPr>
          <p:cNvCxnSpPr>
            <a:cxnSpLocks/>
          </p:cNvCxnSpPr>
          <p:nvPr/>
        </p:nvCxnSpPr>
        <p:spPr>
          <a:xfrm>
            <a:off x="6593462" y="2492908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2D19BF1-4BE6-1130-8246-A7778D9F45C4}"/>
              </a:ext>
            </a:extLst>
          </p:cNvPr>
          <p:cNvCxnSpPr>
            <a:cxnSpLocks/>
          </p:cNvCxnSpPr>
          <p:nvPr/>
        </p:nvCxnSpPr>
        <p:spPr>
          <a:xfrm>
            <a:off x="5735342" y="1392107"/>
            <a:ext cx="387554" cy="523074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84F6CB7F-7817-D16B-0BC3-90E4BA871AC8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6531181" y="1430760"/>
            <a:ext cx="8021" cy="44576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4126DCAA-8A62-21A4-3AA2-D45B4B0B445F}"/>
              </a:ext>
            </a:extLst>
          </p:cNvPr>
          <p:cNvGrpSpPr/>
          <p:nvPr/>
        </p:nvGrpSpPr>
        <p:grpSpPr>
          <a:xfrm>
            <a:off x="7021425" y="745867"/>
            <a:ext cx="581384" cy="616380"/>
            <a:chOff x="7884368" y="1584003"/>
            <a:chExt cx="581384" cy="61638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4651100-EFBE-1457-494B-B87066B872B6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0593C11-40B8-A6B1-7D0C-33C8123F1C6D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w1</a:t>
              </a:r>
              <a:endParaRPr lang="zh-CN" altLang="en-US"/>
            </a:p>
          </p:txBody>
        </p:sp>
      </p:grp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A808883-E5E8-D235-E5D1-EEDF1AEECC09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6907320" y="1362247"/>
            <a:ext cx="404797" cy="480046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F62378F0-4D2E-F1C2-1D4B-655685D0E40D}"/>
              </a:ext>
            </a:extLst>
          </p:cNvPr>
          <p:cNvGrpSpPr/>
          <p:nvPr/>
        </p:nvGrpSpPr>
        <p:grpSpPr>
          <a:xfrm>
            <a:off x="5544600" y="750096"/>
            <a:ext cx="576059" cy="616380"/>
            <a:chOff x="638921" y="2203432"/>
            <a:chExt cx="576059" cy="616380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8BF6EE0-FC7B-57A2-7695-B6B1178A7631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A20B694-B503-AD60-9D47-7D2137EA8C1C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X</a:t>
              </a:r>
              <a:endParaRPr lang="zh-CN" altLang="en-US" baseline="-250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2EBE299-EBEB-DDF3-40B9-020378C4F7EA}"/>
              </a:ext>
            </a:extLst>
          </p:cNvPr>
          <p:cNvGrpSpPr/>
          <p:nvPr/>
        </p:nvGrpSpPr>
        <p:grpSpPr>
          <a:xfrm>
            <a:off x="6400719" y="752315"/>
            <a:ext cx="576059" cy="616380"/>
            <a:chOff x="638921" y="2203432"/>
            <a:chExt cx="576059" cy="616380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84586A5-B146-4C9B-543B-F02DCCE54A07}"/>
                </a:ext>
              </a:extLst>
            </p:cNvPr>
            <p:cNvSpPr/>
            <p:nvPr/>
          </p:nvSpPr>
          <p:spPr>
            <a:xfrm>
              <a:off x="683568" y="2203432"/>
              <a:ext cx="292471" cy="616380"/>
            </a:xfrm>
            <a:prstGeom prst="rect">
              <a:avLst/>
            </a:prstGeom>
            <a:solidFill>
              <a:srgbClr val="CDCCFE"/>
            </a:solidFill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E6EC7FE2-FF40-D564-C590-5ABDC6CA7FE5}"/>
                </a:ext>
              </a:extLst>
            </p:cNvPr>
            <p:cNvSpPr txBox="1"/>
            <p:nvPr/>
          </p:nvSpPr>
          <p:spPr>
            <a:xfrm>
              <a:off x="638921" y="2303622"/>
              <a:ext cx="576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Y</a:t>
              </a:r>
              <a:endParaRPr lang="zh-CN" altLang="en-US" baseline="-25000"/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5223176E-2637-EA70-0FB9-3B1C82BF172D}"/>
              </a:ext>
            </a:extLst>
          </p:cNvPr>
          <p:cNvSpPr/>
          <p:nvPr/>
        </p:nvSpPr>
        <p:spPr>
          <a:xfrm>
            <a:off x="5907086" y="3009987"/>
            <a:ext cx="1259632" cy="616380"/>
          </a:xfrm>
          <a:prstGeom prst="rect">
            <a:avLst/>
          </a:prstGeom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5D4F221-A107-9D5C-EE8E-84DA10F17661}"/>
              </a:ext>
            </a:extLst>
          </p:cNvPr>
          <p:cNvSpPr txBox="1"/>
          <p:nvPr/>
        </p:nvSpPr>
        <p:spPr>
          <a:xfrm>
            <a:off x="6003948" y="3140306"/>
            <a:ext cx="1271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/>
              <a:t>Layer #2</a:t>
            </a:r>
            <a:endParaRPr lang="zh-CN" altLang="en-US"/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5334834F-216F-EBFF-B82E-126127F77734}"/>
              </a:ext>
            </a:extLst>
          </p:cNvPr>
          <p:cNvCxnSpPr>
            <a:cxnSpLocks/>
          </p:cNvCxnSpPr>
          <p:nvPr/>
        </p:nvCxnSpPr>
        <p:spPr>
          <a:xfrm>
            <a:off x="6605083" y="3626367"/>
            <a:ext cx="0" cy="52975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A620AAFD-B396-1245-6A83-AE29FF1717CE}"/>
              </a:ext>
            </a:extLst>
          </p:cNvPr>
          <p:cNvGrpSpPr/>
          <p:nvPr/>
        </p:nvGrpSpPr>
        <p:grpSpPr>
          <a:xfrm>
            <a:off x="7496277" y="2517100"/>
            <a:ext cx="581384" cy="616380"/>
            <a:chOff x="7884368" y="1584003"/>
            <a:chExt cx="581384" cy="61638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90606BF1-6489-3DC1-9C6A-E1835D9A83F9}"/>
                </a:ext>
              </a:extLst>
            </p:cNvPr>
            <p:cNvSpPr/>
            <p:nvPr/>
          </p:nvSpPr>
          <p:spPr>
            <a:xfrm>
              <a:off x="7884368" y="1584003"/>
              <a:ext cx="581384" cy="616380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  <a:headEnd type="none" w="med" len="med"/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7BF563F-A935-0387-5DBD-5C8BA774F4D2}"/>
                </a:ext>
              </a:extLst>
            </p:cNvPr>
            <p:cNvSpPr txBox="1"/>
            <p:nvPr/>
          </p:nvSpPr>
          <p:spPr>
            <a:xfrm>
              <a:off x="7949303" y="1704750"/>
              <a:ext cx="4845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w2</a:t>
              </a:r>
              <a:endParaRPr lang="zh-CN" altLang="en-US"/>
            </a:p>
          </p:txBody>
        </p:sp>
      </p:grp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7F21EC92-EA34-3974-3F3D-4B6EDACAA521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7166718" y="2825290"/>
            <a:ext cx="329559" cy="32731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E1F5267E-A6BF-4D6A-7E6C-4215CFA47198}"/>
              </a:ext>
            </a:extLst>
          </p:cNvPr>
          <p:cNvCxnSpPr>
            <a:cxnSpLocks/>
          </p:cNvCxnSpPr>
          <p:nvPr/>
        </p:nvCxnSpPr>
        <p:spPr>
          <a:xfrm flipH="1">
            <a:off x="7312117" y="2847639"/>
            <a:ext cx="912890" cy="986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右箭头 29">
            <a:extLst>
              <a:ext uri="{FF2B5EF4-FFF2-40B4-BE49-F238E27FC236}">
                <a16:creationId xmlns:a16="http://schemas.microsoft.com/office/drawing/2014/main" id="{E378E7EE-C12D-AC07-3BE8-6CDEE8C0D6C7}"/>
              </a:ext>
            </a:extLst>
          </p:cNvPr>
          <p:cNvSpPr/>
          <p:nvPr/>
        </p:nvSpPr>
        <p:spPr>
          <a:xfrm rot="19326461">
            <a:off x="7729251" y="443820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06F537FE-E327-18AA-9549-DCABFF34AA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8980" y="116910"/>
            <a:ext cx="616380" cy="6163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2" name="右箭头 31">
            <a:extLst>
              <a:ext uri="{FF2B5EF4-FFF2-40B4-BE49-F238E27FC236}">
                <a16:creationId xmlns:a16="http://schemas.microsoft.com/office/drawing/2014/main" id="{965511D6-33DE-B11F-E039-934CFDD8CE82}"/>
              </a:ext>
            </a:extLst>
          </p:cNvPr>
          <p:cNvSpPr/>
          <p:nvPr/>
        </p:nvSpPr>
        <p:spPr>
          <a:xfrm>
            <a:off x="7747997" y="1158464"/>
            <a:ext cx="385368" cy="491750"/>
          </a:xfrm>
          <a:prstGeom prst="rightArrow">
            <a:avLst/>
          </a:prstGeom>
          <a:noFill/>
          <a:ln w="12700">
            <a:solidFill>
              <a:schemeClr val="tx1">
                <a:alpha val="99000"/>
              </a:scheme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CD6E2C4E-8EB7-814F-2C0F-17F3A4B04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5007" y="1189401"/>
            <a:ext cx="616380" cy="6163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4E6C70A4-8123-0CCE-500C-195E8B0925DA}"/>
              </a:ext>
            </a:extLst>
          </p:cNvPr>
          <p:cNvCxnSpPr>
            <a:cxnSpLocks/>
          </p:cNvCxnSpPr>
          <p:nvPr/>
        </p:nvCxnSpPr>
        <p:spPr>
          <a:xfrm flipH="1" flipV="1">
            <a:off x="6809921" y="1004694"/>
            <a:ext cx="977048" cy="1085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id="{44105E64-4444-C82E-BACE-172764751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383" y="4354489"/>
            <a:ext cx="4469870" cy="84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42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Forward Pass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3228FA46-7ADF-584B-A404-F1E9EFB3C12C}"/>
              </a:ext>
            </a:extLst>
          </p:cNvPr>
          <p:cNvSpPr/>
          <p:nvPr/>
        </p:nvSpPr>
        <p:spPr>
          <a:xfrm>
            <a:off x="1611702" y="1513160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BDB9838-B6CB-8147-8800-13856FAD3A18}"/>
              </a:ext>
            </a:extLst>
          </p:cNvPr>
          <p:cNvSpPr/>
          <p:nvPr/>
        </p:nvSpPr>
        <p:spPr>
          <a:xfrm>
            <a:off x="1611702" y="2336120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273F63-85AC-904A-BDB8-E34A7ECD59AD}"/>
              </a:ext>
            </a:extLst>
          </p:cNvPr>
          <p:cNvSpPr/>
          <p:nvPr/>
        </p:nvSpPr>
        <p:spPr>
          <a:xfrm>
            <a:off x="3884555" y="1513159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E2AF9CDF-7F9A-4046-8BC8-3B812D9A7EF7}"/>
              </a:ext>
            </a:extLst>
          </p:cNvPr>
          <p:cNvSpPr txBox="1"/>
          <p:nvPr/>
        </p:nvSpPr>
        <p:spPr>
          <a:xfrm>
            <a:off x="3272892" y="218607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111C61F1-B3D9-7945-BF56-4F687F995DD9}"/>
              </a:ext>
            </a:extLst>
          </p:cNvPr>
          <p:cNvCxnSpPr/>
          <p:nvPr/>
        </p:nvCxnSpPr>
        <p:spPr>
          <a:xfrm>
            <a:off x="1512405" y="1513160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39" name="TextBox 138">
            <a:extLst>
              <a:ext uri="{FF2B5EF4-FFF2-40B4-BE49-F238E27FC236}">
                <a16:creationId xmlns:a16="http://schemas.microsoft.com/office/drawing/2014/main" id="{1DFDBBBC-981C-5045-9F19-36C65EDEBCD8}"/>
              </a:ext>
            </a:extLst>
          </p:cNvPr>
          <p:cNvSpPr txBox="1"/>
          <p:nvPr/>
        </p:nvSpPr>
        <p:spPr>
          <a:xfrm>
            <a:off x="1119713" y="1808020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4C3B74D-5487-FB49-93EF-CF4E14A390DB}"/>
              </a:ext>
            </a:extLst>
          </p:cNvPr>
          <p:cNvCxnSpPr/>
          <p:nvPr/>
        </p:nvCxnSpPr>
        <p:spPr>
          <a:xfrm flipV="1">
            <a:off x="1635926" y="1417641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5CB7B564-42E6-BF49-8AAD-265D55276DBA}"/>
              </a:ext>
            </a:extLst>
          </p:cNvPr>
          <p:cNvSpPr txBox="1"/>
          <p:nvPr/>
        </p:nvSpPr>
        <p:spPr>
          <a:xfrm>
            <a:off x="2208518" y="1081306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867A4441-54BB-B340-A405-B3E5E3388682}"/>
              </a:ext>
            </a:extLst>
          </p:cNvPr>
          <p:cNvCxnSpPr>
            <a:cxnSpLocks/>
          </p:cNvCxnSpPr>
          <p:nvPr/>
        </p:nvCxnSpPr>
        <p:spPr>
          <a:xfrm>
            <a:off x="3884555" y="1428049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5EA89593-AC88-8E42-851F-4538444DAA6D}"/>
              </a:ext>
            </a:extLst>
          </p:cNvPr>
          <p:cNvSpPr txBox="1"/>
          <p:nvPr/>
        </p:nvSpPr>
        <p:spPr>
          <a:xfrm>
            <a:off x="4173448" y="1164321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75CC6DF-E302-2647-A73A-59AA5B1C1704}"/>
              </a:ext>
            </a:extLst>
          </p:cNvPr>
          <p:cNvSpPr txBox="1"/>
          <p:nvPr/>
        </p:nvSpPr>
        <p:spPr>
          <a:xfrm>
            <a:off x="2099955" y="3244188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90760ECC-B865-8340-BD08-FCCAA806FE08}"/>
              </a:ext>
            </a:extLst>
          </p:cNvPr>
          <p:cNvSpPr txBox="1"/>
          <p:nvPr/>
        </p:nvSpPr>
        <p:spPr>
          <a:xfrm>
            <a:off x="4046426" y="3251561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X</a:t>
            </a:r>
          </a:p>
        </p:txBody>
      </p: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CADD9487-2FC3-1748-A408-079EEC2CAD47}"/>
              </a:ext>
            </a:extLst>
          </p:cNvPr>
          <p:cNvCxnSpPr/>
          <p:nvPr/>
        </p:nvCxnSpPr>
        <p:spPr>
          <a:xfrm>
            <a:off x="3768728" y="1534513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CBD096F6-B050-834E-B1F7-15D4A0A7B1DC}"/>
              </a:ext>
            </a:extLst>
          </p:cNvPr>
          <p:cNvSpPr txBox="1"/>
          <p:nvPr/>
        </p:nvSpPr>
        <p:spPr>
          <a:xfrm>
            <a:off x="3486636" y="2186077"/>
            <a:ext cx="30328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C3C9E2D9-FB8D-1441-B1DD-91676229018E}"/>
              </a:ext>
            </a:extLst>
          </p:cNvPr>
          <p:cNvCxnSpPr>
            <a:cxnSpLocks/>
          </p:cNvCxnSpPr>
          <p:nvPr/>
        </p:nvCxnSpPr>
        <p:spPr>
          <a:xfrm flipH="1">
            <a:off x="4918294" y="2336120"/>
            <a:ext cx="45058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68897216-7C53-4942-8BE5-237B79417D01}"/>
              </a:ext>
            </a:extLst>
          </p:cNvPr>
          <p:cNvSpPr/>
          <p:nvPr/>
        </p:nvSpPr>
        <p:spPr>
          <a:xfrm>
            <a:off x="5527572" y="1500390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77E67E4-5DA1-0D47-9A48-844E0EC8AC48}"/>
              </a:ext>
            </a:extLst>
          </p:cNvPr>
          <p:cNvSpPr/>
          <p:nvPr/>
        </p:nvSpPr>
        <p:spPr>
          <a:xfrm>
            <a:off x="5523737" y="2323350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AD8647F-73E8-5546-89E9-E63F06DFCA24}"/>
              </a:ext>
            </a:extLst>
          </p:cNvPr>
          <p:cNvCxnSpPr>
            <a:cxnSpLocks/>
          </p:cNvCxnSpPr>
          <p:nvPr/>
        </p:nvCxnSpPr>
        <p:spPr>
          <a:xfrm>
            <a:off x="6436532" y="1540110"/>
            <a:ext cx="0" cy="753082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3" name="TextBox 152">
            <a:extLst>
              <a:ext uri="{FF2B5EF4-FFF2-40B4-BE49-F238E27FC236}">
                <a16:creationId xmlns:a16="http://schemas.microsoft.com/office/drawing/2014/main" id="{D046F9D8-51C7-7A44-B93B-F109A08F7CFE}"/>
              </a:ext>
            </a:extLst>
          </p:cNvPr>
          <p:cNvSpPr txBox="1"/>
          <p:nvPr/>
        </p:nvSpPr>
        <p:spPr>
          <a:xfrm>
            <a:off x="6536236" y="1752808"/>
            <a:ext cx="46038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38C89509-8E2B-F146-845B-9D177B6891B6}"/>
              </a:ext>
            </a:extLst>
          </p:cNvPr>
          <p:cNvSpPr txBox="1"/>
          <p:nvPr/>
        </p:nvSpPr>
        <p:spPr>
          <a:xfrm>
            <a:off x="5828294" y="1101256"/>
            <a:ext cx="2792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B1B7A36F-5BA4-414B-B58C-FCADFAA7E73C}"/>
              </a:ext>
            </a:extLst>
          </p:cNvPr>
          <p:cNvCxnSpPr>
            <a:cxnSpLocks/>
          </p:cNvCxnSpPr>
          <p:nvPr/>
        </p:nvCxnSpPr>
        <p:spPr>
          <a:xfrm>
            <a:off x="5523737" y="1402379"/>
            <a:ext cx="809054" cy="15261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1E759E7E-5A40-EF43-9DEF-4925CE2E8A8C}"/>
              </a:ext>
            </a:extLst>
          </p:cNvPr>
          <p:cNvSpPr txBox="1"/>
          <p:nvPr/>
        </p:nvSpPr>
        <p:spPr>
          <a:xfrm>
            <a:off x="5561329" y="3221217"/>
            <a:ext cx="682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Y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456D0515-BA76-CB4D-857E-407FADCB877B}"/>
              </a:ext>
            </a:extLst>
          </p:cNvPr>
          <p:cNvGrpSpPr/>
          <p:nvPr/>
        </p:nvGrpSpPr>
        <p:grpSpPr>
          <a:xfrm>
            <a:off x="6646829" y="1490187"/>
            <a:ext cx="1309547" cy="2146528"/>
            <a:chOff x="8385163" y="2016444"/>
            <a:chExt cx="1746062" cy="2862036"/>
          </a:xfrm>
        </p:grpSpPr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FFD22382-1A6D-CE41-BFB8-335BE883E546}"/>
                </a:ext>
              </a:extLst>
            </p:cNvPr>
            <p:cNvSpPr/>
            <p:nvPr/>
          </p:nvSpPr>
          <p:spPr>
            <a:xfrm>
              <a:off x="9086816" y="2016444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B59A5B5-CF36-F94E-A197-2E7AC64C5F9E}"/>
                </a:ext>
              </a:extLst>
            </p:cNvPr>
            <p:cNvSpPr txBox="1"/>
            <p:nvPr/>
          </p:nvSpPr>
          <p:spPr>
            <a:xfrm>
              <a:off x="9293391" y="4324483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  <a:buFontTx/>
                <a:buNone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Y</a:t>
              </a:r>
              <a:endParaRPr lang="en-US" sz="2100" baseline="30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AD7D2E38-0D3A-1244-A66B-FAD4D1935CD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85163" y="3151256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/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Requires an all gather communication so that all processes get each others activation data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Suppose with a simple forward, each node needs to send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−1)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den>
                    </m:f>
                  </m:oMath>
                </a14:m>
                <a:r>
                  <a:rPr lang="en-US" dirty="0"/>
                  <a:t> ~=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6BDDCBCC-0955-BE4D-A267-0FBB868604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7" y="4047649"/>
                <a:ext cx="9082268" cy="1047787"/>
              </a:xfrm>
              <a:prstGeom prst="rect">
                <a:avLst/>
              </a:prstGeom>
              <a:blipFill>
                <a:blip r:embed="rId3"/>
                <a:stretch>
                  <a:fillRect l="-419" t="-2381" b="-59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665F56E4-3DF2-8DF0-D5F8-5B7B4AAF8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1448306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1428DF8-7C21-50BC-7FBD-E8CCCBE09F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82" y="2690798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 Parallelism: Backward Pass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027A9C2-63CC-0F4A-8A4B-CE6E56DC6882}"/>
              </a:ext>
            </a:extLst>
          </p:cNvPr>
          <p:cNvSpPr/>
          <p:nvPr/>
        </p:nvSpPr>
        <p:spPr>
          <a:xfrm>
            <a:off x="3021260" y="1592179"/>
            <a:ext cx="1501902" cy="77495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0,</a:t>
            </a:r>
            <a:r>
              <a:rPr lang="en-US" sz="1500" kern="0">
                <a:solidFill>
                  <a:sysClr val="windowText" lastClr="000000"/>
                </a:solidFill>
                <a:latin typeface="Calibri" panose="020F0502020204030204"/>
              </a:rPr>
              <a:t> P</a:t>
            </a:r>
            <a:r>
              <a:rPr lang="en-US" sz="1500" kern="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A9A9FF-FE37-EC49-82FC-C12FCA2226F0}"/>
              </a:ext>
            </a:extLst>
          </p:cNvPr>
          <p:cNvSpPr txBox="1"/>
          <p:nvPr/>
        </p:nvSpPr>
        <p:spPr>
          <a:xfrm>
            <a:off x="2669056" y="2069846"/>
            <a:ext cx="274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b="1" kern="0">
                <a:solidFill>
                  <a:sysClr val="windowText" lastClr="000000"/>
                </a:solidFill>
              </a:rPr>
              <a:t>*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57E133-EA32-8C43-BB95-F0976B5CCD72}"/>
              </a:ext>
            </a:extLst>
          </p:cNvPr>
          <p:cNvSpPr txBox="1"/>
          <p:nvPr/>
        </p:nvSpPr>
        <p:spPr>
          <a:xfrm>
            <a:off x="3532490" y="2580063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X</a:t>
            </a:r>
            <a:r>
              <a:rPr lang="en-US" sz="2100" kern="0" baseline="30000">
                <a:solidFill>
                  <a:sysClr val="windowText" lastClr="000000"/>
                </a:solidFill>
              </a:rPr>
              <a:t>T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D5235CA-9DCC-AD4E-B1FB-5DAF309D3D31}"/>
              </a:ext>
            </a:extLst>
          </p:cNvPr>
          <p:cNvSpPr txBox="1"/>
          <p:nvPr/>
        </p:nvSpPr>
        <p:spPr>
          <a:xfrm>
            <a:off x="1846419" y="3425136"/>
            <a:ext cx="47122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Y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2AB837C8-88A3-FA4F-B92F-5681844EE856}"/>
              </a:ext>
            </a:extLst>
          </p:cNvPr>
          <p:cNvCxnSpPr>
            <a:cxnSpLocks/>
          </p:cNvCxnSpPr>
          <p:nvPr/>
        </p:nvCxnSpPr>
        <p:spPr>
          <a:xfrm flipH="1">
            <a:off x="4715304" y="2439178"/>
            <a:ext cx="548637" cy="0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AD6EFEE-B8B4-5F43-95F3-54AC6D9C74C0}"/>
              </a:ext>
            </a:extLst>
          </p:cNvPr>
          <p:cNvSpPr/>
          <p:nvPr/>
        </p:nvSpPr>
        <p:spPr>
          <a:xfrm>
            <a:off x="5646025" y="1593135"/>
            <a:ext cx="1532455" cy="822960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EBCA97C-1665-C14A-85D2-0F850258C48B}"/>
              </a:ext>
            </a:extLst>
          </p:cNvPr>
          <p:cNvSpPr/>
          <p:nvPr/>
        </p:nvSpPr>
        <p:spPr>
          <a:xfrm>
            <a:off x="5646025" y="2416095"/>
            <a:ext cx="1532455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 kern="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kern="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B438001-56EA-084C-8CF1-DE81D6D3E7C6}"/>
              </a:ext>
            </a:extLst>
          </p:cNvPr>
          <p:cNvCxnSpPr/>
          <p:nvPr/>
        </p:nvCxnSpPr>
        <p:spPr>
          <a:xfrm>
            <a:off x="5546728" y="1593135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33CFED-4EB0-D648-8329-310A6C19E86C}"/>
              </a:ext>
            </a:extLst>
          </p:cNvPr>
          <p:cNvSpPr txBox="1"/>
          <p:nvPr/>
        </p:nvSpPr>
        <p:spPr>
          <a:xfrm>
            <a:off x="5154037" y="1887996"/>
            <a:ext cx="470000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350" kern="0">
                <a:solidFill>
                  <a:sysClr val="windowText" lastClr="000000"/>
                </a:solidFill>
              </a:rPr>
              <a:t>d</a:t>
            </a:r>
            <a:r>
              <a:rPr lang="en-US" sz="1350" kern="0" baseline="-25000">
                <a:solidFill>
                  <a:sysClr val="windowText" lastClr="000000"/>
                </a:solidFill>
              </a:rPr>
              <a:t>i</a:t>
            </a:r>
            <a:r>
              <a:rPr lang="en-US" sz="1350" kern="0">
                <a:solidFill>
                  <a:sysClr val="windowText" lastClr="000000"/>
                </a:solidFill>
              </a:rPr>
              <a:t>/P</a:t>
            </a:r>
            <a:endParaRPr lang="en-US" sz="1350" kern="0" baseline="-25000">
              <a:solidFill>
                <a:sysClr val="windowText" lastClr="000000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033D7C8-B5B0-424E-A51D-B0617F618C32}"/>
              </a:ext>
            </a:extLst>
          </p:cNvPr>
          <p:cNvSpPr txBox="1"/>
          <p:nvPr/>
        </p:nvSpPr>
        <p:spPr>
          <a:xfrm>
            <a:off x="6116876" y="3425136"/>
            <a:ext cx="6156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2100" kern="0">
                <a:solidFill>
                  <a:sysClr val="windowText" lastClr="000000"/>
                </a:solidFill>
              </a:rPr>
              <a:t>∇</a:t>
            </a:r>
            <a:r>
              <a:rPr lang="en-US" sz="2100" kern="0" baseline="-25000">
                <a:solidFill>
                  <a:sysClr val="windowText" lastClr="000000"/>
                </a:solidFill>
              </a:rPr>
              <a:t>W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E8618DC-916F-E54D-9F0F-8EC43762BDD0}"/>
              </a:ext>
            </a:extLst>
          </p:cNvPr>
          <p:cNvSpPr txBox="1"/>
          <p:nvPr/>
        </p:nvSpPr>
        <p:spPr>
          <a:xfrm>
            <a:off x="110754" y="4161949"/>
            <a:ext cx="632232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/>
              <a:t>No communication needed as every processor only needs the gradient of its own parameters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8CC688E-463C-3750-CB4D-7E4362B8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1586030"/>
            <a:ext cx="576064" cy="57606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B82EBE27-D697-7A94-8514-977993C0B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840" y="2828522"/>
            <a:ext cx="576064" cy="576064"/>
          </a:xfrm>
          <a:prstGeom prst="rect">
            <a:avLst/>
          </a:prstGeom>
        </p:spPr>
      </p:pic>
      <p:sp>
        <p:nvSpPr>
          <p:cNvPr id="6" name="Rectangle 149">
            <a:extLst>
              <a:ext uri="{FF2B5EF4-FFF2-40B4-BE49-F238E27FC236}">
                <a16:creationId xmlns:a16="http://schemas.microsoft.com/office/drawing/2014/main" id="{8DD312BC-53F3-B734-E0F2-8CA135CBAB16}"/>
              </a:ext>
            </a:extLst>
          </p:cNvPr>
          <p:cNvSpPr/>
          <p:nvPr/>
        </p:nvSpPr>
        <p:spPr>
          <a:xfrm>
            <a:off x="1583656" y="1617638"/>
            <a:ext cx="808247" cy="82296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7" name="Rectangle 150">
            <a:extLst>
              <a:ext uri="{FF2B5EF4-FFF2-40B4-BE49-F238E27FC236}">
                <a16:creationId xmlns:a16="http://schemas.microsoft.com/office/drawing/2014/main" id="{1A5F302F-E2FC-8AD5-457E-97BA5CCE81E6}"/>
              </a:ext>
            </a:extLst>
          </p:cNvPr>
          <p:cNvSpPr/>
          <p:nvPr/>
        </p:nvSpPr>
        <p:spPr>
          <a:xfrm>
            <a:off x="1579821" y="2440598"/>
            <a:ext cx="809054" cy="82296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180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80B36-0FA0-3848-BCEB-3D1ABBEDE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Backward Pass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5AAE1A-77CC-7748-B3BA-6F422B32B488}"/>
              </a:ext>
            </a:extLst>
          </p:cNvPr>
          <p:cNvSpPr/>
          <p:nvPr/>
        </p:nvSpPr>
        <p:spPr>
          <a:xfrm>
            <a:off x="954824" y="1618907"/>
            <a:ext cx="729825" cy="1645919"/>
          </a:xfrm>
          <a:prstGeom prst="rect">
            <a:avLst/>
          </a:prstGeom>
          <a:solidFill>
            <a:srgbClr val="4472C4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white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white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0D7BA48-D269-CA45-9E6B-0975733CB835}"/>
              </a:ext>
            </a:extLst>
          </p:cNvPr>
          <p:cNvSpPr/>
          <p:nvPr/>
        </p:nvSpPr>
        <p:spPr>
          <a:xfrm>
            <a:off x="1684649" y="1618907"/>
            <a:ext cx="802629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F885781-4A16-5C4D-99ED-28DACB9AE989}"/>
              </a:ext>
            </a:extLst>
          </p:cNvPr>
          <p:cNvSpPr/>
          <p:nvPr/>
        </p:nvSpPr>
        <p:spPr>
          <a:xfrm>
            <a:off x="3227676" y="1618907"/>
            <a:ext cx="810062" cy="1645919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8EF37E-EE93-CF4F-8ADE-7344EC150577}"/>
              </a:ext>
            </a:extLst>
          </p:cNvPr>
          <p:cNvSpPr txBox="1"/>
          <p:nvPr/>
        </p:nvSpPr>
        <p:spPr>
          <a:xfrm>
            <a:off x="2616013" y="2291825"/>
            <a:ext cx="25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b="1">
                <a:solidFill>
                  <a:prstClr val="black"/>
                </a:solidFill>
                <a:latin typeface="Calibri" panose="020F0502020204030204"/>
              </a:rPr>
              <a:t>*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65DE85E-D3BD-ED47-85C0-D65AB761E491}"/>
              </a:ext>
            </a:extLst>
          </p:cNvPr>
          <p:cNvCxnSpPr>
            <a:cxnSpLocks/>
          </p:cNvCxnSpPr>
          <p:nvPr/>
        </p:nvCxnSpPr>
        <p:spPr>
          <a:xfrm>
            <a:off x="855526" y="1618908"/>
            <a:ext cx="1009" cy="846043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1656D8CC-5B9E-F240-9692-036201EDB961}"/>
              </a:ext>
            </a:extLst>
          </p:cNvPr>
          <p:cNvSpPr txBox="1"/>
          <p:nvPr/>
        </p:nvSpPr>
        <p:spPr>
          <a:xfrm>
            <a:off x="462835" y="1913768"/>
            <a:ext cx="4126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/P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B22170A8-2F6C-2C45-9C6B-2FE96209213D}"/>
              </a:ext>
            </a:extLst>
          </p:cNvPr>
          <p:cNvCxnSpPr>
            <a:cxnSpLocks/>
          </p:cNvCxnSpPr>
          <p:nvPr/>
        </p:nvCxnSpPr>
        <p:spPr>
          <a:xfrm flipV="1">
            <a:off x="979047" y="1523389"/>
            <a:ext cx="1440884" cy="1226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3EC449C-F591-9F45-9030-7D887D16F85E}"/>
              </a:ext>
            </a:extLst>
          </p:cNvPr>
          <p:cNvSpPr txBox="1"/>
          <p:nvPr/>
        </p:nvSpPr>
        <p:spPr>
          <a:xfrm>
            <a:off x="1551639" y="1187054"/>
            <a:ext cx="2563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B4AF59-48A4-2049-BFA9-3A2F531D0680}"/>
              </a:ext>
            </a:extLst>
          </p:cNvPr>
          <p:cNvCxnSpPr>
            <a:cxnSpLocks/>
          </p:cNvCxnSpPr>
          <p:nvPr/>
        </p:nvCxnSpPr>
        <p:spPr>
          <a:xfrm>
            <a:off x="3227676" y="1533797"/>
            <a:ext cx="810062" cy="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73FA1883-38D9-CF43-BD7C-0F4753413EEA}"/>
              </a:ext>
            </a:extLst>
          </p:cNvPr>
          <p:cNvSpPr txBox="1"/>
          <p:nvPr/>
        </p:nvSpPr>
        <p:spPr>
          <a:xfrm>
            <a:off x="3516569" y="1270069"/>
            <a:ext cx="2322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B</a:t>
            </a:r>
            <a:endParaRPr lang="en-US" sz="1350" baseline="-25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DD05E4E-8569-3446-849D-FA4FC9358B60}"/>
              </a:ext>
            </a:extLst>
          </p:cNvPr>
          <p:cNvSpPr txBox="1"/>
          <p:nvPr/>
        </p:nvSpPr>
        <p:spPr>
          <a:xfrm>
            <a:off x="1443077" y="3349936"/>
            <a:ext cx="47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W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T</a:t>
            </a:r>
            <a:endParaRPr lang="en-US" sz="21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B3E2A8F-0DDF-F546-8604-45B12CB68527}"/>
              </a:ext>
            </a:extLst>
          </p:cNvPr>
          <p:cNvSpPr txBox="1"/>
          <p:nvPr/>
        </p:nvSpPr>
        <p:spPr>
          <a:xfrm>
            <a:off x="3389547" y="3357309"/>
            <a:ext cx="47344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885872F-FF01-544D-9BF6-20E5125FCEBA}"/>
              </a:ext>
            </a:extLst>
          </p:cNvPr>
          <p:cNvCxnSpPr>
            <a:cxnSpLocks/>
          </p:cNvCxnSpPr>
          <p:nvPr/>
        </p:nvCxnSpPr>
        <p:spPr>
          <a:xfrm>
            <a:off x="3111849" y="1640261"/>
            <a:ext cx="0" cy="1641968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89E1CCA6-6B68-3B43-A223-369F15C4F4F1}"/>
              </a:ext>
            </a:extLst>
          </p:cNvPr>
          <p:cNvSpPr txBox="1"/>
          <p:nvPr/>
        </p:nvSpPr>
        <p:spPr>
          <a:xfrm>
            <a:off x="2829758" y="2291825"/>
            <a:ext cx="25632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lang="en-US" sz="1350">
                <a:solidFill>
                  <a:prstClr val="black"/>
                </a:solidFill>
                <a:latin typeface="Calibri" panose="020F0502020204030204"/>
              </a:rPr>
              <a:t>d</a:t>
            </a:r>
            <a:r>
              <a:rPr lang="en-US" sz="1350" baseline="-25000">
                <a:solidFill>
                  <a:prstClr val="black"/>
                </a:solidFill>
                <a:latin typeface="Calibri" panose="020F0502020204030204"/>
              </a:rPr>
              <a:t>i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090BECAC-226F-4F41-913E-AAED5D889354}"/>
              </a:ext>
            </a:extLst>
          </p:cNvPr>
          <p:cNvCxnSpPr>
            <a:cxnSpLocks/>
          </p:cNvCxnSpPr>
          <p:nvPr/>
        </p:nvCxnSpPr>
        <p:spPr>
          <a:xfrm flipH="1">
            <a:off x="4261415" y="1640261"/>
            <a:ext cx="419022" cy="801606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2BC93AA5-19AE-3A45-8974-1C3805DEAE35}"/>
              </a:ext>
            </a:extLst>
          </p:cNvPr>
          <p:cNvSpPr/>
          <p:nvPr/>
        </p:nvSpPr>
        <p:spPr>
          <a:xfrm>
            <a:off x="4885311" y="299441"/>
            <a:ext cx="783307" cy="1645920"/>
          </a:xfrm>
          <a:prstGeom prst="rect">
            <a:avLst/>
          </a:prstGeom>
          <a:solidFill>
            <a:srgbClr val="FFC000">
              <a:alpha val="45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7A87080A-66FF-844D-986B-C52F862B62A4}"/>
              </a:ext>
            </a:extLst>
          </p:cNvPr>
          <p:cNvSpPr/>
          <p:nvPr/>
        </p:nvSpPr>
        <p:spPr>
          <a:xfrm>
            <a:off x="4885311" y="2370028"/>
            <a:ext cx="783307" cy="1645920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1350" baseline="-25000">
              <a:solidFill>
                <a:sysClr val="windowText" lastClr="000000"/>
              </a:solidFill>
              <a:latin typeface="Calibri" panose="020F0502020204030204"/>
            </a:endParaRPr>
          </a:p>
          <a:p>
            <a:pPr algn="ctr" defTabSz="685800">
              <a:defRPr/>
            </a:pPr>
            <a:r>
              <a:rPr lang="en-US" sz="1350">
                <a:solidFill>
                  <a:sysClr val="windowText" lastClr="000000"/>
                </a:solidFill>
                <a:latin typeface="Calibri" panose="020F0502020204030204"/>
              </a:rPr>
              <a:t>P</a:t>
            </a:r>
            <a:r>
              <a:rPr lang="en-US" sz="1350" baseline="-2500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655CFFC1-B4FB-BD41-8BE2-2606BA3AC53E}"/>
              </a:ext>
            </a:extLst>
          </p:cNvPr>
          <p:cNvCxnSpPr>
            <a:cxnSpLocks/>
          </p:cNvCxnSpPr>
          <p:nvPr/>
        </p:nvCxnSpPr>
        <p:spPr>
          <a:xfrm flipH="1" flipV="1">
            <a:off x="4261415" y="2430325"/>
            <a:ext cx="444267" cy="666817"/>
          </a:xfrm>
          <a:prstGeom prst="straightConnector1">
            <a:avLst/>
          </a:prstGeom>
          <a:noFill/>
          <a:ln w="31750" cap="flat" cmpd="sng" algn="ctr">
            <a:solidFill>
              <a:sysClr val="windowText" lastClr="000000"/>
            </a:solidFill>
            <a:prstDash val="solid"/>
            <a:miter lim="800000"/>
            <a:headEnd type="triangle" w="lg" len="lg"/>
            <a:tailEnd type="none"/>
          </a:ln>
          <a:effectLst/>
        </p:spPr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1A86572-BA0E-6D46-91E5-5827E768D373}"/>
              </a:ext>
            </a:extLst>
          </p:cNvPr>
          <p:cNvSpPr txBox="1"/>
          <p:nvPr/>
        </p:nvSpPr>
        <p:spPr>
          <a:xfrm>
            <a:off x="4898022" y="4135736"/>
            <a:ext cx="88015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defRPr/>
            </a:pP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∇</a:t>
            </a:r>
            <a:r>
              <a:rPr lang="en-US" sz="2100" baseline="-25000">
                <a:solidFill>
                  <a:prstClr val="black"/>
                </a:solidFill>
                <a:latin typeface="Calibri" panose="020F0502020204030204"/>
              </a:rPr>
              <a:t>X</a:t>
            </a:r>
            <a:r>
              <a:rPr lang="en-US" sz="21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sz="2100" baseline="30000">
                <a:solidFill>
                  <a:prstClr val="black"/>
                </a:solidFill>
                <a:latin typeface="Calibri" panose="020F0502020204030204"/>
              </a:rPr>
              <a:t>local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DB893B-D6BC-0A43-BC87-8B638A1E7E3C}"/>
              </a:ext>
            </a:extLst>
          </p:cNvPr>
          <p:cNvGrpSpPr/>
          <p:nvPr/>
        </p:nvGrpSpPr>
        <p:grpSpPr>
          <a:xfrm>
            <a:off x="6088240" y="1547068"/>
            <a:ext cx="1951203" cy="2146528"/>
            <a:chOff x="7781924" y="1854306"/>
            <a:chExt cx="2601604" cy="2862036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E78BE0F-12DC-EA49-BC10-2CAF24415C1C}"/>
                </a:ext>
              </a:extLst>
            </p:cNvPr>
            <p:cNvSpPr/>
            <p:nvPr/>
          </p:nvSpPr>
          <p:spPr>
            <a:xfrm>
              <a:off x="9339119" y="1854306"/>
              <a:ext cx="1044409" cy="2194560"/>
            </a:xfrm>
            <a:prstGeom prst="rect">
              <a:avLst/>
            </a:prstGeom>
            <a:solidFill>
              <a:srgbClr val="FFC000">
                <a:alpha val="4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0</a:t>
              </a:r>
            </a:p>
            <a:p>
              <a:pPr algn="ctr" defTabSz="685800">
                <a:defRPr/>
              </a:pPr>
              <a:r>
                <a:rPr lang="en-US" sz="1350">
                  <a:solidFill>
                    <a:sysClr val="windowText" lastClr="000000"/>
                  </a:solidFill>
                  <a:latin typeface="Calibri" panose="020F0502020204030204"/>
                </a:rPr>
                <a:t>P</a:t>
              </a:r>
              <a:r>
                <a:rPr lang="en-US" sz="1350" baseline="-25000">
                  <a:solidFill>
                    <a:sysClr val="windowText" lastClr="00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9136A16-0425-084D-AB25-C245D1703615}"/>
                </a:ext>
              </a:extLst>
            </p:cNvPr>
            <p:cNvSpPr txBox="1"/>
            <p:nvPr/>
          </p:nvSpPr>
          <p:spPr>
            <a:xfrm>
              <a:off x="9545693" y="4162345"/>
              <a:ext cx="631260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defRPr/>
              </a:pPr>
              <a:r>
                <a:rPr lang="en-US" sz="2100">
                  <a:solidFill>
                    <a:prstClr val="black"/>
                  </a:solidFill>
                  <a:latin typeface="Calibri" panose="020F0502020204030204"/>
                </a:rPr>
                <a:t>∇</a:t>
              </a:r>
              <a:r>
                <a:rPr lang="en-US" sz="2100" baseline="-25000">
                  <a:solidFill>
                    <a:prstClr val="black"/>
                  </a:solidFill>
                  <a:latin typeface="Calibri" panose="020F0502020204030204"/>
                </a:rPr>
                <a:t>X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156F72-DECF-CD43-9EC2-A9B86633D6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7466" y="2989118"/>
              <a:ext cx="600782" cy="0"/>
            </a:xfrm>
            <a:prstGeom prst="straightConnector1">
              <a:avLst/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  <a:headEnd type="triangle" w="lg" len="lg"/>
              <a:tailEnd type="none"/>
            </a:ln>
            <a:effectLst/>
          </p:spPr>
        </p:cxnSp>
        <p:sp>
          <p:nvSpPr>
            <p:cNvPr id="72" name="Plus 71">
              <a:extLst>
                <a:ext uri="{FF2B5EF4-FFF2-40B4-BE49-F238E27FC236}">
                  <a16:creationId xmlns:a16="http://schemas.microsoft.com/office/drawing/2014/main" id="{5A8156E8-F824-F54E-A860-DF7A9681C485}"/>
                </a:ext>
              </a:extLst>
            </p:cNvPr>
            <p:cNvSpPr/>
            <p:nvPr/>
          </p:nvSpPr>
          <p:spPr>
            <a:xfrm>
              <a:off x="7781924" y="2712572"/>
              <a:ext cx="526943" cy="515300"/>
            </a:xfrm>
            <a:prstGeom prst="mathPlus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>
                  <a:shade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1350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/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Aggregating input gradient requires an </a:t>
                </a:r>
                <a:r>
                  <a:rPr lang="en-US" dirty="0" err="1">
                    <a:solidFill>
                      <a:srgbClr val="FF0000"/>
                    </a:solidFill>
                  </a:rPr>
                  <a:t>allreduce</a:t>
                </a:r>
                <a:r>
                  <a:rPr lang="en-US" dirty="0"/>
                  <a:t> operation</a:t>
                </a:r>
              </a:p>
              <a:p>
                <a:pPr marL="257175" indent="-257175">
                  <a:buFont typeface="Arial" panose="020B0604020202020204" pitchFamily="34" charset="0"/>
                  <a:buChar char="•"/>
                </a:pPr>
                <a:r>
                  <a:rPr lang="en-US" dirty="0"/>
                  <a:t>Cost (using ring):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</m:oMath>
                </a14:m>
                <a:r>
                  <a:rPr lang="en-US" dirty="0"/>
                  <a:t> 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 × 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33C1BEC-76C3-794A-8018-FAFBE5210B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7" y="4540226"/>
                <a:ext cx="8033726" cy="785536"/>
              </a:xfrm>
              <a:prstGeom prst="rect">
                <a:avLst/>
              </a:prstGeom>
              <a:blipFill>
                <a:blip r:embed="rId3"/>
                <a:stretch>
                  <a:fillRect l="-473" t="-3175" b="-15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227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EC2BF-7638-1310-C585-F9F874087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/>
          <a:lstStyle/>
          <a:p>
            <a:r>
              <a:rPr kumimoji="1" lang="en-US" altLang="zh-CN" dirty="0"/>
              <a:t>Tensor parallelism: communication analysis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7BC1BC-B52D-84EA-62A0-1F870385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</p:spPr>
            <p:txBody>
              <a:bodyPr/>
              <a:lstStyle/>
              <a:p>
                <a:r>
                  <a:rPr kumimoji="1" lang="en-US" altLang="zh-CN" dirty="0"/>
                  <a:t>Suppose W is di</a:t>
                </a:r>
                <a14:m>
                  <m:oMath xmlns:m="http://schemas.openxmlformats.org/officeDocument/2006/math"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 dirty="0" smtClean="0">
                        <a:latin typeface="Cambria Math" panose="02040503050406030204" pitchFamily="18" charset="0"/>
                      </a:rPr>
                      <m:t>𝒅𝒊</m:t>
                    </m:r>
                  </m:oMath>
                </a14:m>
                <a:r>
                  <a:rPr kumimoji="1" lang="en-US" altLang="zh-CN" dirty="0"/>
                  <a:t>, and X is di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, we have P partitions </a:t>
                </a:r>
              </a:p>
              <a:p>
                <a:r>
                  <a:rPr kumimoji="1" lang="en-US" altLang="zh-CN" dirty="0"/>
                  <a:t>Setup: partition the graph into P partitions w/ model parallelism</a:t>
                </a:r>
              </a:p>
              <a:p>
                <a:pPr lvl="1"/>
                <a:r>
                  <a:rPr kumimoji="1" lang="en-US" altLang="zh-CN" dirty="0"/>
                  <a:t>What is the expected communication needed for a link? </a:t>
                </a:r>
              </a:p>
              <a:p>
                <a:pPr lvl="1"/>
                <a:r>
                  <a:rPr kumimoji="1" lang="en-US" altLang="zh-CN" dirty="0"/>
                  <a:t>Typically, much higher than pipeline parallelism </a:t>
                </a:r>
              </a:p>
              <a:p>
                <a:r>
                  <a:rPr kumimoji="1" lang="en-US" altLang="zh-CN" dirty="0"/>
                  <a:t>Forward pass of tensor parallelism:</a:t>
                </a:r>
              </a:p>
              <a:p>
                <a:pPr lvl="1"/>
                <a:r>
                  <a:rPr kumimoji="1" lang="en-US" altLang="zh-CN" dirty="0"/>
                  <a:t>(di * B / P) * ( P – 1) // must communicates with all the partitions </a:t>
                </a:r>
              </a:p>
              <a:p>
                <a:r>
                  <a:rPr kumimoji="1" lang="en-US" altLang="zh-CN" dirty="0"/>
                  <a:t>Forward pass of pipeline parallelism:</a:t>
                </a:r>
              </a:p>
              <a:p>
                <a:pPr lvl="1"/>
                <a:r>
                  <a:rPr kumimoji="1" lang="en-US" altLang="zh-CN" dirty="0"/>
                  <a:t>(di * B / P) // only needs to pass to the next stage </a:t>
                </a:r>
              </a:p>
              <a:p>
                <a:r>
                  <a:rPr kumimoji="1" lang="en-US" altLang="zh-CN" dirty="0"/>
                  <a:t>In general, tensor parallelism has a higher communication cost! </a:t>
                </a:r>
              </a:p>
            </p:txBody>
          </p:sp>
        </mc:Choice>
        <mc:Fallback xmlns="">
          <p:sp>
            <p:nvSpPr>
              <p:cNvPr id="35" name="内容占位符 2">
                <a:extLst>
                  <a:ext uri="{FF2B5EF4-FFF2-40B4-BE49-F238E27FC236}">
                    <a16:creationId xmlns:a16="http://schemas.microsoft.com/office/drawing/2014/main" id="{7EFBB3CC-016B-4285-44A8-56AC079B4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733656" cy="4356826"/>
              </a:xfrm>
              <a:blipFill>
                <a:blip r:embed="rId3"/>
                <a:stretch>
                  <a:fillRect l="-727" t="-2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31382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954E19-391B-0F1A-8BBE-1566D8F47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Put it altogether: parallelize distributed training 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0187FF-235B-EB37-F07B-BD396A948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A7D67B-48F8-CE78-3156-4CAC49C97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/>
          </a:p>
        </p:txBody>
      </p:sp>
      <p:pic>
        <p:nvPicPr>
          <p:cNvPr id="6146" name="Picture 2" descr="3D parallelism in DeepSpeed">
            <a:extLst>
              <a:ext uri="{FF2B5EF4-FFF2-40B4-BE49-F238E27FC236}">
                <a16:creationId xmlns:a16="http://schemas.microsoft.com/office/drawing/2014/main" id="{1191CFE0-1C32-6699-7BF3-75577FFAF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258" y="1129570"/>
            <a:ext cx="7088764" cy="425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929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71B069-AD2F-F02B-1803-2C64AF7E7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 model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8ABCF9-3037-D14B-8F44-71E3A62B8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 forms: pipeline parallelism + tensor parallelism </a:t>
            </a:r>
          </a:p>
          <a:p>
            <a:r>
              <a:rPr kumimoji="1" lang="en-US" altLang="zh-CN" dirty="0"/>
              <a:t>Pipeline parallelism </a:t>
            </a:r>
          </a:p>
          <a:p>
            <a:pPr lvl="1"/>
            <a:r>
              <a:rPr kumimoji="1" lang="en-US" altLang="zh-CN" dirty="0"/>
              <a:t>Partition the computation graph by layers </a:t>
            </a:r>
          </a:p>
          <a:p>
            <a:pPr lvl="1"/>
            <a:r>
              <a:rPr kumimoji="1" lang="en-US" altLang="zh-CN" dirty="0"/>
              <a:t>Pros: reduced communication </a:t>
            </a:r>
          </a:p>
          <a:p>
            <a:pPr lvl="1"/>
            <a:r>
              <a:rPr kumimoji="1" lang="en-US" altLang="zh-CN" dirty="0"/>
              <a:t>Cons: bubbles  </a:t>
            </a:r>
          </a:p>
          <a:p>
            <a:r>
              <a:rPr kumimoji="1" lang="en-US" altLang="zh-CN" dirty="0"/>
              <a:t>Tensor parallelism </a:t>
            </a:r>
          </a:p>
          <a:p>
            <a:pPr lvl="1"/>
            <a:r>
              <a:rPr kumimoji="1" lang="en-US" altLang="zh-CN" dirty="0"/>
              <a:t>Partition the parameters of a layer (or a set of layers )</a:t>
            </a:r>
          </a:p>
          <a:p>
            <a:pPr lvl="1"/>
            <a:r>
              <a:rPr kumimoji="1" lang="en-US" altLang="zh-CN" dirty="0"/>
              <a:t>Pros: better support for large models </a:t>
            </a:r>
          </a:p>
          <a:p>
            <a:pPr lvl="1"/>
            <a:r>
              <a:rPr kumimoji="1" lang="en-US" altLang="zh-CN" dirty="0"/>
              <a:t>Cons: high communication cost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E993B0-34AA-2506-94C1-726CD1DFF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78386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Case study: A100 vs. A800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799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2F609-53FB-A319-EA49-594B5438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The US conducted a GPU ban on China, mainly restricting GPU communication performance (some kind of </a:t>
            </a:r>
            <a:r>
              <a:rPr kumimoji="1" lang="en-US" altLang="zh-CN" dirty="0" err="1"/>
              <a:t>out-dated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CF2C0-4E6E-7D5D-D539-53DC030A8D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278256-0CC6-B555-E4E2-83AC1899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A54482B-CB27-5A47-810D-AF6F29D08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685" y="1129308"/>
            <a:ext cx="2088232" cy="451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9147C6A-7FDC-92E1-D01D-44CAE02DD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696" y="1039871"/>
            <a:ext cx="2498788" cy="454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4649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0C41F8-942B-AADF-0872-C0C8272BA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>
            <a:normAutofit/>
          </a:bodyPr>
          <a:lstStyle/>
          <a:p>
            <a:r>
              <a:rPr kumimoji="1" lang="en-US" altLang="zh-CN"/>
              <a:t>Case study: A100 vs. A800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8DF71C-1E77-9660-5197-CAF32588E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/>
          </a:p>
        </p:txBody>
      </p:sp>
      <p:pic>
        <p:nvPicPr>
          <p:cNvPr id="12" name="图片 11" descr="表格&#10;&#10;描述已自动生成">
            <a:extLst>
              <a:ext uri="{FF2B5EF4-FFF2-40B4-BE49-F238E27FC236}">
                <a16:creationId xmlns:a16="http://schemas.microsoft.com/office/drawing/2014/main" id="{3A047101-36ED-454B-C103-3D967619E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42048"/>
            <a:ext cx="4324885" cy="4344086"/>
          </a:xfrm>
          <a:prstGeom prst="rect">
            <a:avLst/>
          </a:prstGeom>
        </p:spPr>
      </p:pic>
      <p:pic>
        <p:nvPicPr>
          <p:cNvPr id="16" name="图片 15" descr="表格&#10;&#10;描述已自动生成">
            <a:extLst>
              <a:ext uri="{FF2B5EF4-FFF2-40B4-BE49-F238E27FC236}">
                <a16:creationId xmlns:a16="http://schemas.microsoft.com/office/drawing/2014/main" id="{A967E2BD-3B47-2A33-B409-583A27E831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191638"/>
            <a:ext cx="3131114" cy="427328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41F0A7A0-ED9D-099B-6450-EDB8FE112F31}"/>
              </a:ext>
            </a:extLst>
          </p:cNvPr>
          <p:cNvSpPr/>
          <p:nvPr/>
        </p:nvSpPr>
        <p:spPr>
          <a:xfrm>
            <a:off x="0" y="4523362"/>
            <a:ext cx="4355976" cy="422370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8E26F0-0F3E-E5D6-B098-D9C7C7CEDBF9}"/>
              </a:ext>
            </a:extLst>
          </p:cNvPr>
          <p:cNvSpPr/>
          <p:nvPr/>
        </p:nvSpPr>
        <p:spPr>
          <a:xfrm>
            <a:off x="4932040" y="4801716"/>
            <a:ext cx="4355976" cy="655319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03324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DA5746-D371-EB02-61C0-45373FF93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8831"/>
            <a:ext cx="4042792" cy="1836546"/>
          </a:xfrm>
        </p:spPr>
        <p:txBody>
          <a:bodyPr/>
          <a:lstStyle/>
          <a:p>
            <a:r>
              <a:rPr kumimoji="1" lang="en-US" altLang="zh-CN" dirty="0"/>
              <a:t>Case study: Distributed training on DGX A100 (8 X A100 server)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35416BF-C3A9-3897-F67A-5A289263F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5371"/>
            <a:ext cx="4042792" cy="4513685"/>
          </a:xfrm>
        </p:spPr>
        <p:txBody>
          <a:bodyPr/>
          <a:lstStyle/>
          <a:p>
            <a:r>
              <a:rPr kumimoji="1" lang="en-US" altLang="zh-CN" dirty="0"/>
              <a:t>Key components </a:t>
            </a:r>
          </a:p>
          <a:p>
            <a:pPr lvl="1"/>
            <a:r>
              <a:rPr kumimoji="1" lang="en-US" altLang="zh-CN" dirty="0"/>
              <a:t>8 X A100 GPUs </a:t>
            </a:r>
          </a:p>
          <a:p>
            <a:pPr lvl="1"/>
            <a:r>
              <a:rPr kumimoji="1" lang="en-US" altLang="zh-CN" dirty="0"/>
              <a:t>Up to 8 X ConnectX-6/7 NIC (50/100/200 Gbps, unidirectional) </a:t>
            </a:r>
          </a:p>
          <a:p>
            <a:r>
              <a:rPr kumimoji="1" lang="en-US" altLang="zh-CN" dirty="0"/>
              <a:t>GPUs are connected via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600GBps (bi-directional) w/ A100</a:t>
            </a:r>
          </a:p>
          <a:p>
            <a:pPr lvl="1"/>
            <a:r>
              <a:rPr kumimoji="1" lang="en-US" altLang="zh-CN" dirty="0"/>
              <a:t>400GBps (bi-directional) w/ A800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6DD43C-D032-0AB0-3A55-ED9640984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026" name="Picture 2" descr="NVIDIA DGX A100 40GB Datasheet">
            <a:extLst>
              <a:ext uri="{FF2B5EF4-FFF2-40B4-BE49-F238E27FC236}">
                <a16:creationId xmlns:a16="http://schemas.microsoft.com/office/drawing/2014/main" id="{770FB19E-D85C-ED5C-DC22-456D0B054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65212"/>
            <a:ext cx="4597690" cy="595384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62DACF0-4D81-0D1D-0CF3-0AB05F7A3B6A}"/>
              </a:ext>
            </a:extLst>
          </p:cNvPr>
          <p:cNvSpPr/>
          <p:nvPr/>
        </p:nvSpPr>
        <p:spPr>
          <a:xfrm>
            <a:off x="7164288" y="3242134"/>
            <a:ext cx="1800200" cy="936104"/>
          </a:xfrm>
          <a:prstGeom prst="rect">
            <a:avLst/>
          </a:prstGeom>
          <a:noFill/>
          <a:ln w="12700">
            <a:solidFill>
              <a:srgbClr val="FF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1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865A3-6159-0B20-3FE4-9D1884C3F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857487"/>
            <a:ext cx="8435280" cy="1857505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Interconnect setup </a:t>
            </a:r>
          </a:p>
          <a:p>
            <a:pPr lvl="1"/>
            <a:r>
              <a:rPr kumimoji="1" lang="en-US" altLang="zh-CN" dirty="0"/>
              <a:t>Between servers, up to 8 X 200Gbps ConnectX-6/7 (200GBps, </a:t>
            </a:r>
            <a:r>
              <a:rPr kumimoji="1" lang="en-US" altLang="zh-CN" dirty="0" err="1"/>
              <a:t>uni</a:t>
            </a:r>
            <a:r>
              <a:rPr kumimoji="1" lang="en-US" altLang="zh-CN" dirty="0"/>
              <a:t>-directional); however, in real evaluation, </a:t>
            </a:r>
            <a:r>
              <a:rPr kumimoji="1" lang="en-US" altLang="zh-CN" b="1" dirty="0">
                <a:solidFill>
                  <a:srgbClr val="FF0000"/>
                </a:solidFill>
              </a:rPr>
              <a:t>typically measured 160GBps data (why?)</a:t>
            </a:r>
          </a:p>
          <a:p>
            <a:pPr lvl="1"/>
            <a:r>
              <a:rPr kumimoji="1" lang="en-US" altLang="zh-CN" dirty="0"/>
              <a:t>Between GPUs: 600/400 </a:t>
            </a:r>
            <a:r>
              <a:rPr kumimoji="1" lang="en-US" altLang="zh-CN" dirty="0" err="1"/>
              <a:t>GBps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(bi-directional) = 300/200 </a:t>
            </a:r>
            <a:r>
              <a:rPr kumimoji="1" lang="en-US" altLang="zh-CN" dirty="0" err="1"/>
              <a:t>GBps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NVLink</a:t>
            </a:r>
            <a:r>
              <a:rPr kumimoji="1" lang="en-US" altLang="zh-CN" dirty="0"/>
              <a:t> (</a:t>
            </a:r>
            <a:r>
              <a:rPr kumimoji="1" lang="en-US" altLang="zh-CN" dirty="0" err="1"/>
              <a:t>uni</a:t>
            </a:r>
            <a:r>
              <a:rPr kumimoji="1" lang="en-US" altLang="zh-CN" dirty="0"/>
              <a:t>-directional), can </a:t>
            </a:r>
            <a:r>
              <a:rPr kumimoji="1" lang="en-US" altLang="zh-CN" b="1" dirty="0">
                <a:solidFill>
                  <a:srgbClr val="FF0000"/>
                </a:solidFill>
              </a:rPr>
              <a:t>get the full speed </a:t>
            </a:r>
            <a:r>
              <a:rPr kumimoji="1" lang="en-US" altLang="zh-CN" dirty="0"/>
              <a:t>(empirically)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F470DB8-58DD-14A2-9B47-5467A80E0924}"/>
              </a:ext>
            </a:extLst>
          </p:cNvPr>
          <p:cNvGrpSpPr/>
          <p:nvPr/>
        </p:nvGrpSpPr>
        <p:grpSpPr>
          <a:xfrm>
            <a:off x="747744" y="1527803"/>
            <a:ext cx="1296144" cy="612068"/>
            <a:chOff x="1475656" y="2605472"/>
            <a:chExt cx="1296144" cy="612068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18CBB29-DFFF-9197-1386-287235E7BF05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0D18CE8-AA96-93D1-9E58-2F6A36FC6467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A6924855-5B2F-1B16-269E-1D2119D955D1}"/>
              </a:ext>
            </a:extLst>
          </p:cNvPr>
          <p:cNvGrpSpPr/>
          <p:nvPr/>
        </p:nvGrpSpPr>
        <p:grpSpPr>
          <a:xfrm>
            <a:off x="747744" y="2571920"/>
            <a:ext cx="1296144" cy="612068"/>
            <a:chOff x="1475656" y="2605472"/>
            <a:chExt cx="1296144" cy="61206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D5A1EE5F-5ED1-6B84-5643-367B80712BAE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0FC99C8C-AF42-24FD-81EA-9CFDEFE1F6B7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80047D5-991D-CD70-5A93-1914C749C195}"/>
              </a:ext>
            </a:extLst>
          </p:cNvPr>
          <p:cNvGrpSpPr/>
          <p:nvPr/>
        </p:nvGrpSpPr>
        <p:grpSpPr>
          <a:xfrm>
            <a:off x="2403928" y="1527803"/>
            <a:ext cx="1296144" cy="612068"/>
            <a:chOff x="1475656" y="2605472"/>
            <a:chExt cx="1296144" cy="61206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31C27B22-FD9B-A6A7-27D5-230DECF93D97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657CBBB-581D-13C9-0884-E19458A4BF6D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3F1564C-069B-8BDE-769A-EDA3A1297650}"/>
              </a:ext>
            </a:extLst>
          </p:cNvPr>
          <p:cNvGrpSpPr/>
          <p:nvPr/>
        </p:nvGrpSpPr>
        <p:grpSpPr>
          <a:xfrm>
            <a:off x="2403928" y="2571920"/>
            <a:ext cx="1296144" cy="612068"/>
            <a:chOff x="1475656" y="2605472"/>
            <a:chExt cx="1296144" cy="61206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6867A56-5296-81E5-C602-079F70E43D64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29822CF-1E32-9A75-CF2B-7A25D565BA4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9E6077E1-7B6F-C7E2-7E08-85FE5256CBA9}"/>
              </a:ext>
            </a:extLst>
          </p:cNvPr>
          <p:cNvGrpSpPr/>
          <p:nvPr/>
        </p:nvGrpSpPr>
        <p:grpSpPr>
          <a:xfrm>
            <a:off x="5068224" y="1527803"/>
            <a:ext cx="1296144" cy="612068"/>
            <a:chOff x="1475656" y="2605472"/>
            <a:chExt cx="1296144" cy="612068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F4A0C14E-78C4-CD39-6E9A-9CF7B3BB12F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826144A-2F27-E734-E68F-AA73F6DD95B4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0</a:t>
              </a:r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64599D4A-E0F4-529B-386F-5484E7E3D5BC}"/>
              </a:ext>
            </a:extLst>
          </p:cNvPr>
          <p:cNvGrpSpPr/>
          <p:nvPr/>
        </p:nvGrpSpPr>
        <p:grpSpPr>
          <a:xfrm>
            <a:off x="5068224" y="2571920"/>
            <a:ext cx="1296144" cy="612068"/>
            <a:chOff x="1475656" y="2605472"/>
            <a:chExt cx="1296144" cy="612068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9DE33F0-4F57-BED2-1899-11DBC8C854DA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4D17291C-0806-18F4-70BF-63C9EA437689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1</a:t>
              </a:r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67A5B475-684A-5BBA-A5EA-569D830534E1}"/>
              </a:ext>
            </a:extLst>
          </p:cNvPr>
          <p:cNvGrpSpPr/>
          <p:nvPr/>
        </p:nvGrpSpPr>
        <p:grpSpPr>
          <a:xfrm>
            <a:off x="6724408" y="1527803"/>
            <a:ext cx="1296144" cy="612068"/>
            <a:chOff x="1475656" y="2605472"/>
            <a:chExt cx="1296144" cy="612068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DDF506E-BF03-8A75-B59E-99BF01EB7949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1DD31FC-13B0-AE81-EF14-B24EE1808BD0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2</a:t>
              </a:r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D9DE6D84-D364-5C9D-2B58-3E7E830E1CD7}"/>
              </a:ext>
            </a:extLst>
          </p:cNvPr>
          <p:cNvGrpSpPr/>
          <p:nvPr/>
        </p:nvGrpSpPr>
        <p:grpSpPr>
          <a:xfrm>
            <a:off x="6514737" y="2575395"/>
            <a:ext cx="1296144" cy="612068"/>
            <a:chOff x="1475656" y="2605472"/>
            <a:chExt cx="1296144" cy="61206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AAB5B33-AF3F-E3A8-7C73-777FC5749B3C}"/>
                </a:ext>
              </a:extLst>
            </p:cNvPr>
            <p:cNvSpPr/>
            <p:nvPr/>
          </p:nvSpPr>
          <p:spPr>
            <a:xfrm>
              <a:off x="1475656" y="2605472"/>
              <a:ext cx="1296144" cy="612068"/>
            </a:xfrm>
            <a:prstGeom prst="rect">
              <a:avLst/>
            </a:prstGeom>
            <a:noFill/>
            <a:ln w="12700">
              <a:solidFill>
                <a:schemeClr val="tx1">
                  <a:alpha val="99000"/>
                </a:schemeClr>
              </a:solidFill>
              <a:prstDash val="solid"/>
              <a:headEnd type="none" w="med" len="med"/>
              <a:tailEnd type="arrow" w="lg" len="lg"/>
              <a:extLst>
                <a:ext uri="{C807C97D-BFC1-408E-A445-0C87EB9F89A2}">
                  <ask:lineSketchStyleProps xmlns:ask="http://schemas.microsoft.com/office/drawing/2018/sketchyshapes"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D56364D9-94CA-FC30-1701-9BFDAA1559FF}"/>
                </a:ext>
              </a:extLst>
            </p:cNvPr>
            <p:cNvSpPr txBox="1"/>
            <p:nvPr/>
          </p:nvSpPr>
          <p:spPr>
            <a:xfrm>
              <a:off x="1655676" y="2726840"/>
              <a:ext cx="93610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GPU 3</a:t>
              </a:r>
              <a:endParaRPr lang="zh-CN" altLang="en-US"/>
            </a:p>
          </p:txBody>
        </p:sp>
      </p:grp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A7AB12EA-A8AB-EA11-26F6-477401CE462C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395816" y="2139871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>
            <a:extLst>
              <a:ext uri="{FF2B5EF4-FFF2-40B4-BE49-F238E27FC236}">
                <a16:creationId xmlns:a16="http://schemas.microsoft.com/office/drawing/2014/main" id="{3CA69B00-CFD5-F814-8CD4-643E1B78CDAF}"/>
              </a:ext>
            </a:extLst>
          </p:cNvPr>
          <p:cNvCxnSpPr>
            <a:cxnSpLocks/>
          </p:cNvCxnSpPr>
          <p:nvPr/>
        </p:nvCxnSpPr>
        <p:spPr>
          <a:xfrm flipV="1">
            <a:off x="1395816" y="2139871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EB6052D4-AF35-53E9-C6A4-E0EF92092A20}"/>
              </a:ext>
            </a:extLst>
          </p:cNvPr>
          <p:cNvCxnSpPr>
            <a:cxnSpLocks/>
          </p:cNvCxnSpPr>
          <p:nvPr/>
        </p:nvCxnSpPr>
        <p:spPr>
          <a:xfrm>
            <a:off x="5800528" y="2137266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6C149BB2-D7A3-DE66-12FE-E34057A01D73}"/>
              </a:ext>
            </a:extLst>
          </p:cNvPr>
          <p:cNvCxnSpPr>
            <a:cxnSpLocks/>
          </p:cNvCxnSpPr>
          <p:nvPr/>
        </p:nvCxnSpPr>
        <p:spPr>
          <a:xfrm flipV="1">
            <a:off x="5800528" y="2137266"/>
            <a:ext cx="1512168" cy="432049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>
            <a:extLst>
              <a:ext uri="{FF2B5EF4-FFF2-40B4-BE49-F238E27FC236}">
                <a16:creationId xmlns:a16="http://schemas.microsoft.com/office/drawing/2014/main" id="{5B526898-443D-1F55-2F26-9C21DF70B1BE}"/>
              </a:ext>
            </a:extLst>
          </p:cNvPr>
          <p:cNvCxnSpPr>
            <a:cxnSpLocks/>
          </p:cNvCxnSpPr>
          <p:nvPr/>
        </p:nvCxnSpPr>
        <p:spPr>
          <a:xfrm>
            <a:off x="2155394" y="2350636"/>
            <a:ext cx="435299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5882F48B-86BD-A47B-50F7-9D9308D35633}"/>
              </a:ext>
            </a:extLst>
          </p:cNvPr>
          <p:cNvSpPr txBox="1"/>
          <p:nvPr/>
        </p:nvSpPr>
        <p:spPr>
          <a:xfrm>
            <a:off x="7661596" y="2162435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746E6EFB-1762-C718-F05C-72BFA32A5582}"/>
              </a:ext>
            </a:extLst>
          </p:cNvPr>
          <p:cNvSpPr txBox="1"/>
          <p:nvPr/>
        </p:nvSpPr>
        <p:spPr>
          <a:xfrm>
            <a:off x="307624" y="2163601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err="1"/>
              <a:t>NVLink</a:t>
            </a:r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55D47FE-10FB-F6C2-1203-72BD6DEA9B93}"/>
              </a:ext>
            </a:extLst>
          </p:cNvPr>
          <p:cNvSpPr txBox="1"/>
          <p:nvPr/>
        </p:nvSpPr>
        <p:spPr>
          <a:xfrm>
            <a:off x="3988104" y="2143390"/>
            <a:ext cx="86409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/>
              <a:t>RDMA</a:t>
            </a:r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A698B4FE-B2D0-D3E2-9567-B00A44337120}"/>
              </a:ext>
            </a:extLst>
          </p:cNvPr>
          <p:cNvSpPr/>
          <p:nvPr/>
        </p:nvSpPr>
        <p:spPr>
          <a:xfrm>
            <a:off x="137616" y="1383787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3CE50C1B-DD0B-D32A-A749-50CF539D29C1}"/>
              </a:ext>
            </a:extLst>
          </p:cNvPr>
          <p:cNvSpPr/>
          <p:nvPr/>
        </p:nvSpPr>
        <p:spPr>
          <a:xfrm>
            <a:off x="4932040" y="1386609"/>
            <a:ext cx="3850488" cy="1944216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89C6BF3-443C-C293-0DB2-6FAAC752CF1E}"/>
              </a:ext>
            </a:extLst>
          </p:cNvPr>
          <p:cNvSpPr txBox="1"/>
          <p:nvPr/>
        </p:nvSpPr>
        <p:spPr>
          <a:xfrm>
            <a:off x="1683848" y="3384134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Server#0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7EAE34B-D58D-C5C3-E888-A12F8070B029}"/>
              </a:ext>
            </a:extLst>
          </p:cNvPr>
          <p:cNvSpPr txBox="1"/>
          <p:nvPr/>
        </p:nvSpPr>
        <p:spPr>
          <a:xfrm>
            <a:off x="6179840" y="3434846"/>
            <a:ext cx="1440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FF0000"/>
                </a:solidFill>
              </a:rPr>
              <a:t>Server#1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155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3865A3-6159-0B20-3FE4-9D1884C3F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793604"/>
            <a:ext cx="8229600" cy="168018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Setup: pipeline + tensor parallelism </a:t>
            </a:r>
          </a:p>
          <a:p>
            <a:pPr lvl="1"/>
            <a:r>
              <a:rPr kumimoji="1" lang="en-US" altLang="zh-CN" dirty="0"/>
              <a:t>Two servers, each server: 8 GPUs (e.g., DGX A100) </a:t>
            </a:r>
          </a:p>
          <a:p>
            <a:pPr lvl="1"/>
            <a:r>
              <a:rPr kumimoji="1" lang="en-US" altLang="zh-CN" dirty="0"/>
              <a:t>Within each server, tensor parallelism (model partitioned on 8 GPUs) </a:t>
            </a:r>
          </a:p>
          <a:p>
            <a:pPr lvl="1"/>
            <a:r>
              <a:rPr kumimoji="1" lang="en-US" altLang="zh-CN" dirty="0"/>
              <a:t>Between servers, pipeline parallelism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279D64CB-8232-07AA-8449-B3043921B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177314"/>
            <a:ext cx="2016224" cy="168018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C64F845-DAA1-5710-426E-D27A912DE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1177314"/>
            <a:ext cx="2016224" cy="168018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E2BC41C-CC61-B2C5-83B8-DB4B04475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754" y="1372609"/>
            <a:ext cx="900190" cy="1534610"/>
          </a:xfrm>
          <a:prstGeom prst="rect">
            <a:avLst/>
          </a:prstGeom>
        </p:spPr>
      </p:pic>
      <p:sp>
        <p:nvSpPr>
          <p:cNvPr id="21" name="任意形状 20">
            <a:extLst>
              <a:ext uri="{FF2B5EF4-FFF2-40B4-BE49-F238E27FC236}">
                <a16:creationId xmlns:a16="http://schemas.microsoft.com/office/drawing/2014/main" id="{1198C4DD-3284-6A60-FF6A-2F2652A9EC19}"/>
              </a:ext>
            </a:extLst>
          </p:cNvPr>
          <p:cNvSpPr/>
          <p:nvPr/>
        </p:nvSpPr>
        <p:spPr>
          <a:xfrm>
            <a:off x="3910263" y="1102775"/>
            <a:ext cx="3585411" cy="1876728"/>
          </a:xfrm>
          <a:custGeom>
            <a:avLst/>
            <a:gdLst>
              <a:gd name="connsiteX0" fmla="*/ 0 w 3585411"/>
              <a:gd name="connsiteY0" fmla="*/ 713993 h 1876728"/>
              <a:gd name="connsiteX1" fmla="*/ 757990 w 3585411"/>
              <a:gd name="connsiteY1" fmla="*/ 40225 h 1876728"/>
              <a:gd name="connsiteX2" fmla="*/ 1672390 w 3585411"/>
              <a:gd name="connsiteY2" fmla="*/ 1760741 h 1876728"/>
              <a:gd name="connsiteX3" fmla="*/ 3585411 w 3585411"/>
              <a:gd name="connsiteY3" fmla="*/ 1580267 h 187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5411" h="1876728">
                <a:moveTo>
                  <a:pt x="0" y="713993"/>
                </a:moveTo>
                <a:cubicBezTo>
                  <a:pt x="239629" y="289880"/>
                  <a:pt x="479258" y="-134233"/>
                  <a:pt x="757990" y="40225"/>
                </a:cubicBezTo>
                <a:cubicBezTo>
                  <a:pt x="1036722" y="214683"/>
                  <a:pt x="1201153" y="1504067"/>
                  <a:pt x="1672390" y="1760741"/>
                </a:cubicBezTo>
                <a:cubicBezTo>
                  <a:pt x="2143627" y="2017415"/>
                  <a:pt x="2864519" y="1798841"/>
                  <a:pt x="3585411" y="15802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F43CBFC0-C827-91BB-9F3E-9433CD79D4DB}"/>
              </a:ext>
            </a:extLst>
          </p:cNvPr>
          <p:cNvCxnSpPr/>
          <p:nvPr/>
        </p:nvCxnSpPr>
        <p:spPr>
          <a:xfrm>
            <a:off x="4572000" y="91328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C959A2CD-E2D4-F725-87EE-3069420DD16B}"/>
              </a:ext>
            </a:extLst>
          </p:cNvPr>
          <p:cNvSpPr txBox="1"/>
          <p:nvPr/>
        </p:nvSpPr>
        <p:spPr>
          <a:xfrm>
            <a:off x="1120138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#0 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E79181D-526C-064B-6593-7588315D213B}"/>
              </a:ext>
            </a:extLst>
          </p:cNvPr>
          <p:cNvSpPr txBox="1"/>
          <p:nvPr/>
        </p:nvSpPr>
        <p:spPr>
          <a:xfrm>
            <a:off x="5940152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#1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23012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0C461-1596-6E13-544E-06AB3383F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512CEC-006B-59E3-20DF-EA9E4BAD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91E5AE1-5055-115C-673F-054C2ED94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77314"/>
            <a:ext cx="2016224" cy="16801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D91AEB4-C9F5-854B-E605-A494D28C3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1177314"/>
            <a:ext cx="2016224" cy="168018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D42E435-C8F7-61BC-3622-5682D35A3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754" y="1372609"/>
            <a:ext cx="900190" cy="1534610"/>
          </a:xfrm>
          <a:prstGeom prst="rect">
            <a:avLst/>
          </a:prstGeom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CD5F75B9-5E85-C462-3DF1-D0E8358D3367}"/>
              </a:ext>
            </a:extLst>
          </p:cNvPr>
          <p:cNvSpPr/>
          <p:nvPr/>
        </p:nvSpPr>
        <p:spPr>
          <a:xfrm>
            <a:off x="3910263" y="1102775"/>
            <a:ext cx="3585411" cy="1876728"/>
          </a:xfrm>
          <a:custGeom>
            <a:avLst/>
            <a:gdLst>
              <a:gd name="connsiteX0" fmla="*/ 0 w 3585411"/>
              <a:gd name="connsiteY0" fmla="*/ 713993 h 1876728"/>
              <a:gd name="connsiteX1" fmla="*/ 757990 w 3585411"/>
              <a:gd name="connsiteY1" fmla="*/ 40225 h 1876728"/>
              <a:gd name="connsiteX2" fmla="*/ 1672390 w 3585411"/>
              <a:gd name="connsiteY2" fmla="*/ 1760741 h 1876728"/>
              <a:gd name="connsiteX3" fmla="*/ 3585411 w 3585411"/>
              <a:gd name="connsiteY3" fmla="*/ 1580267 h 187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85411" h="1876728">
                <a:moveTo>
                  <a:pt x="0" y="713993"/>
                </a:moveTo>
                <a:cubicBezTo>
                  <a:pt x="239629" y="289880"/>
                  <a:pt x="479258" y="-134233"/>
                  <a:pt x="757990" y="40225"/>
                </a:cubicBezTo>
                <a:cubicBezTo>
                  <a:pt x="1036722" y="214683"/>
                  <a:pt x="1201153" y="1504067"/>
                  <a:pt x="1672390" y="1760741"/>
                </a:cubicBezTo>
                <a:cubicBezTo>
                  <a:pt x="2143627" y="2017415"/>
                  <a:pt x="2864519" y="1798841"/>
                  <a:pt x="3585411" y="1580267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42296138-C9B0-B31C-2D3C-AAC6B7CDA789}"/>
              </a:ext>
            </a:extLst>
          </p:cNvPr>
          <p:cNvCxnSpPr/>
          <p:nvPr/>
        </p:nvCxnSpPr>
        <p:spPr>
          <a:xfrm>
            <a:off x="4572000" y="913284"/>
            <a:ext cx="0" cy="22322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42F34DA-60F2-D5E1-5D87-8AE55E92AE7F}"/>
              </a:ext>
            </a:extLst>
          </p:cNvPr>
          <p:cNvSpPr txBox="1"/>
          <p:nvPr/>
        </p:nvSpPr>
        <p:spPr>
          <a:xfrm>
            <a:off x="1120138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#0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72C59CD-DD9F-1696-4DE8-FA64C73685A5}"/>
              </a:ext>
            </a:extLst>
          </p:cNvPr>
          <p:cNvSpPr txBox="1"/>
          <p:nvPr/>
        </p:nvSpPr>
        <p:spPr>
          <a:xfrm>
            <a:off x="5940152" y="3149124"/>
            <a:ext cx="16561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Server #1 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569235DB-C6D8-97A2-CD52-DCA97A13DF0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199" y="3624501"/>
                <a:ext cx="8507283" cy="1976732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zh-CN" dirty="0"/>
                  <a:t>Communication analysis (Backward path, assuming 8 GPUs)  </a:t>
                </a:r>
              </a:p>
              <a:p>
                <a:pPr lvl="1"/>
                <a:r>
                  <a:rPr kumimoji="1" lang="en-US" altLang="zh-CN" dirty="0"/>
                  <a:t>Between machine: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𝑑𝑖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 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 bytes sent per iteration </a:t>
                </a:r>
              </a:p>
              <a:p>
                <a:pPr lvl="1"/>
                <a:r>
                  <a:rPr kumimoji="1" lang="en-US" altLang="zh-CN" dirty="0"/>
                  <a:t>Between GPU:  </a:t>
                </a:r>
                <a14:m>
                  <m:oMath xmlns:m="http://schemas.openxmlformats.org/officeDocument/2006/math">
                    <m:r>
                      <a:rPr kumimoji="1" lang="en-US" altLang="zh-CN" b="0" i="0" smtClean="0">
                        <a:latin typeface="Cambria Math" panose="02040503050406030204" pitchFamily="18" charset="0"/>
                      </a:rPr>
                      <m:t>2 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−1</m:t>
                        </m:r>
                      </m:num>
                      <m:den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𝑑𝑖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× 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1.75 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𝑑𝑖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kumimoji="1" lang="en-US" altLang="zh-CN" dirty="0"/>
                  <a:t> bytes sent per iteration</a:t>
                </a:r>
              </a:p>
              <a:p>
                <a:r>
                  <a:rPr kumimoji="1" lang="en-US" altLang="zh-CN" dirty="0"/>
                  <a:t>The bandwidth of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should be 1.75X larger to prevent being the bottleneck  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569235DB-C6D8-97A2-CD52-DCA97A13DF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199" y="3624501"/>
                <a:ext cx="8507283" cy="1976732"/>
              </a:xfrm>
              <a:blipFill>
                <a:blip r:embed="rId4"/>
                <a:stretch>
                  <a:fillRect l="-447" t="-637" r="-5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2347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9C152-4203-E3E7-E9EC-26BA5C9BE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Thought experiment: why 600 -&gt; 400GB/s? </a:t>
            </a:r>
            <a:endParaRPr kumimoji="1"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B3865A3-6159-0B20-3FE4-9D1884C3FF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5"/>
                <a:ext cx="8229600" cy="444166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/>
                  <a:t>Goal: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should be 1.75X faster than RDMA </a:t>
                </a:r>
              </a:p>
              <a:p>
                <a:pPr lvl="1"/>
                <a:r>
                  <a:rPr kumimoji="1" lang="en-US" altLang="zh-CN" dirty="0"/>
                  <a:t>To prevent becoming the communication bottleneck in our pipeline—tensor hybrid parallelism </a:t>
                </a:r>
              </a:p>
              <a:p>
                <a:r>
                  <a:rPr kumimoji="1" lang="en-US" altLang="zh-CN" dirty="0"/>
                  <a:t>A100 vs. RDMA </a:t>
                </a:r>
              </a:p>
              <a:p>
                <a:pPr lvl="1"/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300 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÷160=1.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875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r>
                  <a:rPr kumimoji="1" lang="en-US" altLang="zh-CN" dirty="0"/>
                  <a:t>A800 vs. RDMA</a:t>
                </a:r>
              </a:p>
              <a:p>
                <a:pPr lvl="1"/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200 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÷160=1.25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kumimoji="1" lang="en-US" altLang="zh-CN" b="0" dirty="0">
                  <a:ea typeface="Cambria Math" panose="02040503050406030204" pitchFamily="18" charset="0"/>
                </a:endParaRPr>
              </a:p>
              <a:p>
                <a:r>
                  <a:rPr kumimoji="1" lang="en-US" altLang="zh-CN" dirty="0"/>
                  <a:t>With A800: the model parallelism will be bottlenecked by the </a:t>
                </a:r>
                <a:r>
                  <a:rPr kumimoji="1" lang="en-US" altLang="zh-CN" dirty="0" err="1"/>
                  <a:t>NVLink</a:t>
                </a:r>
                <a:r>
                  <a:rPr kumimoji="1" lang="en-US" altLang="zh-CN" dirty="0"/>
                  <a:t> !</a:t>
                </a:r>
                <a:endParaRPr kumimoji="1" lang="zh-CN" altLang="en-US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B3865A3-6159-0B20-3FE4-9D1884C3FF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5"/>
                <a:ext cx="8229600" cy="4441668"/>
              </a:xfrm>
              <a:blipFill>
                <a:blip r:embed="rId3"/>
                <a:stretch>
                  <a:fillRect l="-617" t="-2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05EB415-4409-06CE-CCBA-EB06DBD8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820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DBD7DA-E1EA-6024-3B6B-E24A87701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Parallelization Opportunities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0D772A-2045-5C36-6DE3-C064B54C5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6723E6D5-95ED-0593-F952-7C1CFB17CFF7}"/>
              </a:ext>
            </a:extLst>
          </p:cNvPr>
          <p:cNvSpPr txBox="1"/>
          <p:nvPr/>
        </p:nvSpPr>
        <p:spPr>
          <a:xfrm>
            <a:off x="419267" y="1273324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Data Parallelism: </a:t>
            </a:r>
            <a:r>
              <a:rPr lang="en-US" sz="2100" i="1"/>
              <a:t>Distribute the processing of data to multiple PEs.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66F6CDD6-55C0-AECA-CAA7-A1897B27E50C}"/>
              </a:ext>
            </a:extLst>
          </p:cNvPr>
          <p:cNvSpPr txBox="1"/>
          <p:nvPr/>
        </p:nvSpPr>
        <p:spPr>
          <a:xfrm>
            <a:off x="355788" y="2547010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b="1" i="1"/>
              <a:t>Model Parallelism: </a:t>
            </a:r>
            <a:r>
              <a:rPr lang="en-US" sz="2100" i="1"/>
              <a:t>Break the model and distribute processing of every layer to multiple PEs</a:t>
            </a: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C9F93DE7-D743-7C79-302A-35D6896E7475}"/>
              </a:ext>
            </a:extLst>
          </p:cNvPr>
          <p:cNvSpPr txBox="1"/>
          <p:nvPr/>
        </p:nvSpPr>
        <p:spPr>
          <a:xfrm>
            <a:off x="355788" y="3903221"/>
            <a:ext cx="4157663" cy="106182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2100" i="1"/>
              <a:t>For either approach it is also possible to use </a:t>
            </a:r>
            <a:r>
              <a:rPr lang="en-US" sz="2100" b="1" i="1"/>
              <a:t>synchronous</a:t>
            </a:r>
            <a:r>
              <a:rPr lang="en-US" sz="2100" i="1"/>
              <a:t> or </a:t>
            </a:r>
            <a:r>
              <a:rPr lang="en-US" sz="2100" b="1" i="1"/>
              <a:t>asynchronous</a:t>
            </a:r>
            <a:r>
              <a:rPr lang="en-US" sz="2100" i="1"/>
              <a:t> updates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9E67624-8B7E-BA8A-6270-048D96CD6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6555" y="1343067"/>
            <a:ext cx="3356039" cy="870085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1E28A3A3-4C6D-5ECE-EE4A-3C16783D4116}"/>
              </a:ext>
            </a:extLst>
          </p:cNvPr>
          <p:cNvSpPr/>
          <p:nvPr/>
        </p:nvSpPr>
        <p:spPr>
          <a:xfrm>
            <a:off x="6765939" y="1229078"/>
            <a:ext cx="581187" cy="107844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B100721-A8F3-0558-6CA6-5E3FEF562D21}"/>
              </a:ext>
            </a:extLst>
          </p:cNvPr>
          <p:cNvGrpSpPr/>
          <p:nvPr/>
        </p:nvGrpSpPr>
        <p:grpSpPr>
          <a:xfrm>
            <a:off x="5004048" y="3903221"/>
            <a:ext cx="3356039" cy="870085"/>
            <a:chOff x="6512014" y="5211762"/>
            <a:chExt cx="4474719" cy="1160113"/>
          </a:xfrm>
        </p:grpSpPr>
        <p:pic>
          <p:nvPicPr>
            <p:cNvPr id="11" name="Picture 17">
              <a:extLst>
                <a:ext uri="{FF2B5EF4-FFF2-40B4-BE49-F238E27FC236}">
                  <a16:creationId xmlns:a16="http://schemas.microsoft.com/office/drawing/2014/main" id="{38E94DF6-9E30-0639-9CDB-24F979B2B4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4" y="5211762"/>
              <a:ext cx="4474719" cy="1160113"/>
            </a:xfrm>
            <a:prstGeom prst="rect">
              <a:avLst/>
            </a:prstGeom>
          </p:spPr>
        </p:pic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60B0111C-C1C8-3473-A018-A6A2BD488916}"/>
                </a:ext>
              </a:extLst>
            </p:cNvPr>
            <p:cNvSpPr/>
            <p:nvPr/>
          </p:nvSpPr>
          <p:spPr>
            <a:xfrm>
              <a:off x="7067227" y="5589924"/>
              <a:ext cx="387458" cy="407919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3" name="Group 11">
            <a:extLst>
              <a:ext uri="{FF2B5EF4-FFF2-40B4-BE49-F238E27FC236}">
                <a16:creationId xmlns:a16="http://schemas.microsoft.com/office/drawing/2014/main" id="{B1A64ED5-3B84-C593-E463-6D734E5AEB19}"/>
              </a:ext>
            </a:extLst>
          </p:cNvPr>
          <p:cNvGrpSpPr/>
          <p:nvPr/>
        </p:nvGrpSpPr>
        <p:grpSpPr>
          <a:xfrm>
            <a:off x="5004049" y="2764955"/>
            <a:ext cx="3356039" cy="870085"/>
            <a:chOff x="6512015" y="3694074"/>
            <a:chExt cx="4474719" cy="1160113"/>
          </a:xfrm>
        </p:grpSpPr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7081445-9C97-DDE4-D2F6-9113AC71C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15" y="3694074"/>
              <a:ext cx="4474719" cy="1160113"/>
            </a:xfrm>
            <a:prstGeom prst="rect">
              <a:avLst/>
            </a:prstGeom>
          </p:spPr>
        </p:pic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id="{9828A39D-FA7F-153E-8BBA-CAB51326D360}"/>
                </a:ext>
              </a:extLst>
            </p:cNvPr>
            <p:cNvSpPr/>
            <p:nvPr/>
          </p:nvSpPr>
          <p:spPr>
            <a:xfrm>
              <a:off x="9636119" y="3694074"/>
              <a:ext cx="1350614" cy="1094402"/>
            </a:xfrm>
            <a:prstGeom prst="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1825F71A-8A20-CF71-96C9-FF12D7F32A76}"/>
              </a:ext>
            </a:extLst>
          </p:cNvPr>
          <p:cNvSpPr/>
          <p:nvPr/>
        </p:nvSpPr>
        <p:spPr>
          <a:xfrm>
            <a:off x="302840" y="3793604"/>
            <a:ext cx="4269160" cy="1296144"/>
          </a:xfrm>
          <a:prstGeom prst="rect">
            <a:avLst/>
          </a:prstGeom>
          <a:noFill/>
          <a:ln w="28575">
            <a:solidFill>
              <a:srgbClr val="FF0000">
                <a:alpha val="99000"/>
              </a:srgbClr>
            </a:solidFill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313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E960D-A5A8-D15D-A907-54FFE05A9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Recall: BSP for data parallel execution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5A0FBC-F117-6AAF-2391-09156AC7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5" name="Group 53">
            <a:extLst>
              <a:ext uri="{FF2B5EF4-FFF2-40B4-BE49-F238E27FC236}">
                <a16:creationId xmlns:a16="http://schemas.microsoft.com/office/drawing/2014/main" id="{5F811147-839B-0A12-6C46-7B015A191DC2}"/>
              </a:ext>
            </a:extLst>
          </p:cNvPr>
          <p:cNvGrpSpPr/>
          <p:nvPr/>
        </p:nvGrpSpPr>
        <p:grpSpPr>
          <a:xfrm>
            <a:off x="1466788" y="2370684"/>
            <a:ext cx="6042909" cy="2222332"/>
            <a:chOff x="431717" y="2253734"/>
            <a:chExt cx="8057211" cy="2963109"/>
          </a:xfrm>
        </p:grpSpPr>
        <p:grpSp>
          <p:nvGrpSpPr>
            <p:cNvPr id="6" name="Group 14">
              <a:extLst>
                <a:ext uri="{FF2B5EF4-FFF2-40B4-BE49-F238E27FC236}">
                  <a16:creationId xmlns:a16="http://schemas.microsoft.com/office/drawing/2014/main" id="{0C0B4949-D90A-166C-3D37-126B4350F97C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4">
                <a:extLst>
                  <a:ext uri="{FF2B5EF4-FFF2-40B4-BE49-F238E27FC236}">
                    <a16:creationId xmlns:a16="http://schemas.microsoft.com/office/drawing/2014/main" id="{49740357-BCBD-1A47-8136-4D9442417EB4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5">
                <a:extLst>
                  <a:ext uri="{FF2B5EF4-FFF2-40B4-BE49-F238E27FC236}">
                    <a16:creationId xmlns:a16="http://schemas.microsoft.com/office/drawing/2014/main" id="{7C229A60-97F4-22C6-E3F4-CE4B45FC5BFD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13">
              <a:extLst>
                <a:ext uri="{FF2B5EF4-FFF2-40B4-BE49-F238E27FC236}">
                  <a16:creationId xmlns:a16="http://schemas.microsoft.com/office/drawing/2014/main" id="{747C1D89-BBC8-F197-443C-E666EBA92ACF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6">
                <a:extLst>
                  <a:ext uri="{FF2B5EF4-FFF2-40B4-BE49-F238E27FC236}">
                    <a16:creationId xmlns:a16="http://schemas.microsoft.com/office/drawing/2014/main" id="{B8803EB6-4B2B-A71B-622E-7618048ABB7F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9">
                <a:extLst>
                  <a:ext uri="{FF2B5EF4-FFF2-40B4-BE49-F238E27FC236}">
                    <a16:creationId xmlns:a16="http://schemas.microsoft.com/office/drawing/2014/main" id="{330FD199-979A-DEEB-1C6E-79DE41665F77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2">
              <a:extLst>
                <a:ext uri="{FF2B5EF4-FFF2-40B4-BE49-F238E27FC236}">
                  <a16:creationId xmlns:a16="http://schemas.microsoft.com/office/drawing/2014/main" id="{C0F1B4E3-03CD-81B1-AA4F-339EBFC3D08B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7A938FB9-2522-E254-9C54-8E2C59047453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10">
                <a:extLst>
                  <a:ext uri="{FF2B5EF4-FFF2-40B4-BE49-F238E27FC236}">
                    <a16:creationId xmlns:a16="http://schemas.microsoft.com/office/drawing/2014/main" id="{37D4718B-F592-1FFE-C51B-F2D7B962A46D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54">
            <a:extLst>
              <a:ext uri="{FF2B5EF4-FFF2-40B4-BE49-F238E27FC236}">
                <a16:creationId xmlns:a16="http://schemas.microsoft.com/office/drawing/2014/main" id="{66F0E3FB-248F-A054-937D-624F4659BDE3}"/>
              </a:ext>
            </a:extLst>
          </p:cNvPr>
          <p:cNvGrpSpPr/>
          <p:nvPr/>
        </p:nvGrpSpPr>
        <p:grpSpPr>
          <a:xfrm>
            <a:off x="2794742" y="2370683"/>
            <a:ext cx="2035617" cy="2199248"/>
            <a:chOff x="2202323" y="2253734"/>
            <a:chExt cx="2714156" cy="293233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3C77BBE-EB2A-1475-73BB-F4935E013CF9}"/>
                </a:ext>
              </a:extLst>
            </p:cNvPr>
            <p:cNvSpPr/>
            <p:nvPr/>
          </p:nvSpPr>
          <p:spPr>
            <a:xfrm>
              <a:off x="2202323" y="2253734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A3D0AB4-2850-00D3-5F4F-E750CA1A50E8}"/>
                </a:ext>
              </a:extLst>
            </p:cNvPr>
            <p:cNvSpPr/>
            <p:nvPr/>
          </p:nvSpPr>
          <p:spPr>
            <a:xfrm>
              <a:off x="2202323" y="3489066"/>
              <a:ext cx="27141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4160BD1-8379-B996-32E7-8DDF35F8087B}"/>
                </a:ext>
              </a:extLst>
            </p:cNvPr>
            <p:cNvSpPr/>
            <p:nvPr/>
          </p:nvSpPr>
          <p:spPr>
            <a:xfrm>
              <a:off x="2202324" y="472439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grpSp>
        <p:nvGrpSpPr>
          <p:cNvPr id="19" name="Group 21">
            <a:extLst>
              <a:ext uri="{FF2B5EF4-FFF2-40B4-BE49-F238E27FC236}">
                <a16:creationId xmlns:a16="http://schemas.microsoft.com/office/drawing/2014/main" id="{3C708152-4C31-F050-88B7-48989F9285BB}"/>
              </a:ext>
            </a:extLst>
          </p:cNvPr>
          <p:cNvGrpSpPr/>
          <p:nvPr/>
        </p:nvGrpSpPr>
        <p:grpSpPr>
          <a:xfrm>
            <a:off x="4542182" y="2076182"/>
            <a:ext cx="646908" cy="3157582"/>
            <a:chOff x="5542720" y="1905000"/>
            <a:chExt cx="862544" cy="421010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27A7985-9AA4-A7A7-FC59-AEF5D31A57C5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BC7894-539D-BB76-2BF5-EEB5E9D53D77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grpSp>
        <p:nvGrpSpPr>
          <p:cNvPr id="22" name="Group 25">
            <a:extLst>
              <a:ext uri="{FF2B5EF4-FFF2-40B4-BE49-F238E27FC236}">
                <a16:creationId xmlns:a16="http://schemas.microsoft.com/office/drawing/2014/main" id="{43936A41-A478-3A25-23B2-2524D6C5A4ED}"/>
              </a:ext>
            </a:extLst>
          </p:cNvPr>
          <p:cNvGrpSpPr/>
          <p:nvPr/>
        </p:nvGrpSpPr>
        <p:grpSpPr>
          <a:xfrm>
            <a:off x="4857750" y="2543809"/>
            <a:ext cx="1200150" cy="1856794"/>
            <a:chOff x="4953000" y="2484566"/>
            <a:chExt cx="1600200" cy="2475725"/>
          </a:xfrm>
        </p:grpSpPr>
        <p:cxnSp>
          <p:nvCxnSpPr>
            <p:cNvPr id="23" name="Straight Arrow Connector 26">
              <a:extLst>
                <a:ext uri="{FF2B5EF4-FFF2-40B4-BE49-F238E27FC236}">
                  <a16:creationId xmlns:a16="http://schemas.microsoft.com/office/drawing/2014/main" id="{CFDA2499-F6A1-EBEF-C3E6-E70992A8FF85}"/>
                </a:ext>
              </a:extLst>
            </p:cNvPr>
            <p:cNvCxnSpPr/>
            <p:nvPr/>
          </p:nvCxnSpPr>
          <p:spPr>
            <a:xfrm>
              <a:off x="4953000" y="2484566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7">
              <a:extLst>
                <a:ext uri="{FF2B5EF4-FFF2-40B4-BE49-F238E27FC236}">
                  <a16:creationId xmlns:a16="http://schemas.microsoft.com/office/drawing/2014/main" id="{C7799382-D650-1A64-D65B-1527862FC64A}"/>
                </a:ext>
              </a:extLst>
            </p:cNvPr>
            <p:cNvCxnSpPr/>
            <p:nvPr/>
          </p:nvCxnSpPr>
          <p:spPr>
            <a:xfrm flipV="1"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30">
              <a:extLst>
                <a:ext uri="{FF2B5EF4-FFF2-40B4-BE49-F238E27FC236}">
                  <a16:creationId xmlns:a16="http://schemas.microsoft.com/office/drawing/2014/main" id="{CACF4774-429F-9E1E-E8C2-FF2668503349}"/>
                </a:ext>
              </a:extLst>
            </p:cNvPr>
            <p:cNvCxnSpPr/>
            <p:nvPr/>
          </p:nvCxnSpPr>
          <p:spPr>
            <a:xfrm flipV="1">
              <a:off x="5943600" y="2489625"/>
              <a:ext cx="609600" cy="2465608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33">
              <a:extLst>
                <a:ext uri="{FF2B5EF4-FFF2-40B4-BE49-F238E27FC236}">
                  <a16:creationId xmlns:a16="http://schemas.microsoft.com/office/drawing/2014/main" id="{04DBBD0A-CA7C-7C65-D0F8-BEE6CEF38CD9}"/>
                </a:ext>
              </a:extLst>
            </p:cNvPr>
            <p:cNvCxnSpPr/>
            <p:nvPr/>
          </p:nvCxnSpPr>
          <p:spPr>
            <a:xfrm>
              <a:off x="5334000" y="2489625"/>
              <a:ext cx="838200" cy="2470666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35">
              <a:extLst>
                <a:ext uri="{FF2B5EF4-FFF2-40B4-BE49-F238E27FC236}">
                  <a16:creationId xmlns:a16="http://schemas.microsoft.com/office/drawing/2014/main" id="{E8436D41-7CB4-EE4D-BFE0-4B1A9EE02FA5}"/>
                </a:ext>
              </a:extLst>
            </p:cNvPr>
            <p:cNvCxnSpPr/>
            <p:nvPr/>
          </p:nvCxnSpPr>
          <p:spPr>
            <a:xfrm flipV="1">
              <a:off x="5867400" y="2489625"/>
              <a:ext cx="341241" cy="1235334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36">
              <a:extLst>
                <a:ext uri="{FF2B5EF4-FFF2-40B4-BE49-F238E27FC236}">
                  <a16:creationId xmlns:a16="http://schemas.microsoft.com/office/drawing/2014/main" id="{2C306A55-CA93-E189-F51F-E241800AAF2D}"/>
                </a:ext>
              </a:extLst>
            </p:cNvPr>
            <p:cNvCxnSpPr/>
            <p:nvPr/>
          </p:nvCxnSpPr>
          <p:spPr>
            <a:xfrm>
              <a:off x="5105400" y="3719899"/>
              <a:ext cx="457200" cy="1235333"/>
            </a:xfrm>
            <a:prstGeom prst="straightConnector1">
              <a:avLst/>
            </a:prstGeom>
            <a:ln>
              <a:headEnd type="none" w="med" len="med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37">
            <a:extLst>
              <a:ext uri="{FF2B5EF4-FFF2-40B4-BE49-F238E27FC236}">
                <a16:creationId xmlns:a16="http://schemas.microsoft.com/office/drawing/2014/main" id="{6D43AD03-3A0D-588A-8764-CF4DF3FC3300}"/>
              </a:ext>
            </a:extLst>
          </p:cNvPr>
          <p:cNvSpPr txBox="1"/>
          <p:nvPr/>
        </p:nvSpPr>
        <p:spPr>
          <a:xfrm>
            <a:off x="342900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0" name="TextBox 38">
            <a:extLst>
              <a:ext uri="{FF2B5EF4-FFF2-40B4-BE49-F238E27FC236}">
                <a16:creationId xmlns:a16="http://schemas.microsoft.com/office/drawing/2014/main" id="{4ED196C0-7115-788E-F15D-EB44BD8F554E}"/>
              </a:ext>
            </a:extLst>
          </p:cNvPr>
          <p:cNvSpPr txBox="1"/>
          <p:nvPr/>
        </p:nvSpPr>
        <p:spPr>
          <a:xfrm>
            <a:off x="4842841" y="1889284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grpSp>
        <p:nvGrpSpPr>
          <p:cNvPr id="31" name="Group 55">
            <a:extLst>
              <a:ext uri="{FF2B5EF4-FFF2-40B4-BE49-F238E27FC236}">
                <a16:creationId xmlns:a16="http://schemas.microsoft.com/office/drawing/2014/main" id="{27C12A60-6886-83E0-06D9-A0715F073C9A}"/>
              </a:ext>
            </a:extLst>
          </p:cNvPr>
          <p:cNvGrpSpPr/>
          <p:nvPr/>
        </p:nvGrpSpPr>
        <p:grpSpPr>
          <a:xfrm>
            <a:off x="6100153" y="2374477"/>
            <a:ext cx="1292667" cy="2192994"/>
            <a:chOff x="6609537" y="2258792"/>
            <a:chExt cx="1723556" cy="2923992"/>
          </a:xfrm>
        </p:grpSpPr>
        <p:sp>
          <p:nvSpPr>
            <p:cNvPr id="32" name="Rectangle 47">
              <a:extLst>
                <a:ext uri="{FF2B5EF4-FFF2-40B4-BE49-F238E27FC236}">
                  <a16:creationId xmlns:a16="http://schemas.microsoft.com/office/drawing/2014/main" id="{43AB877A-DF40-A148-6D41-B84C5B396604}"/>
                </a:ext>
              </a:extLst>
            </p:cNvPr>
            <p:cNvSpPr/>
            <p:nvPr/>
          </p:nvSpPr>
          <p:spPr>
            <a:xfrm>
              <a:off x="6628820" y="2258792"/>
              <a:ext cx="167509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3" name="Rectangle 48">
              <a:extLst>
                <a:ext uri="{FF2B5EF4-FFF2-40B4-BE49-F238E27FC236}">
                  <a16:creationId xmlns:a16="http://schemas.microsoft.com/office/drawing/2014/main" id="{0B5F3F12-B2BD-2F67-A2A8-5C1A7A2A80F4}"/>
                </a:ext>
              </a:extLst>
            </p:cNvPr>
            <p:cNvSpPr/>
            <p:nvPr/>
          </p:nvSpPr>
          <p:spPr>
            <a:xfrm>
              <a:off x="6628804" y="3489066"/>
              <a:ext cx="11139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  <p:sp>
          <p:nvSpPr>
            <p:cNvPr id="34" name="Rectangle 49">
              <a:extLst>
                <a:ext uri="{FF2B5EF4-FFF2-40B4-BE49-F238E27FC236}">
                  <a16:creationId xmlns:a16="http://schemas.microsoft.com/office/drawing/2014/main" id="{C693905F-8AE7-6C89-2D4A-D281193E3AC3}"/>
                </a:ext>
              </a:extLst>
            </p:cNvPr>
            <p:cNvSpPr/>
            <p:nvPr/>
          </p:nvSpPr>
          <p:spPr>
            <a:xfrm>
              <a:off x="6609537" y="4721119"/>
              <a:ext cx="1723556" cy="461665"/>
            </a:xfrm>
            <a:prstGeom prst="rect">
              <a:avLst/>
            </a:prstGeom>
            <a:ln>
              <a:headEnd type="none" w="med" len="med"/>
              <a:tailEnd type="none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Iteration</a:t>
              </a:r>
            </a:p>
          </p:txBody>
        </p:sp>
      </p:grpSp>
      <p:sp>
        <p:nvSpPr>
          <p:cNvPr id="35" name="TextBox 50">
            <a:extLst>
              <a:ext uri="{FF2B5EF4-FFF2-40B4-BE49-F238E27FC236}">
                <a16:creationId xmlns:a16="http://schemas.microsoft.com/office/drawing/2014/main" id="{44EB7384-7010-5C3D-55D2-98F29B255782}"/>
              </a:ext>
            </a:extLst>
          </p:cNvPr>
          <p:cNvSpPr txBox="1"/>
          <p:nvPr/>
        </p:nvSpPr>
        <p:spPr>
          <a:xfrm>
            <a:off x="6457951" y="1889284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36" name="Rectangle 51">
            <a:extLst>
              <a:ext uri="{FF2B5EF4-FFF2-40B4-BE49-F238E27FC236}">
                <a16:creationId xmlns:a16="http://schemas.microsoft.com/office/drawing/2014/main" id="{3EE61A1C-5593-6380-90ED-26A7EF26A0CA}"/>
              </a:ext>
            </a:extLst>
          </p:cNvPr>
          <p:cNvSpPr/>
          <p:nvPr/>
        </p:nvSpPr>
        <p:spPr>
          <a:xfrm>
            <a:off x="3630209" y="2411358"/>
            <a:ext cx="1200150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sp>
        <p:nvSpPr>
          <p:cNvPr id="37" name="Rectangle 52">
            <a:extLst>
              <a:ext uri="{FF2B5EF4-FFF2-40B4-BE49-F238E27FC236}">
                <a16:creationId xmlns:a16="http://schemas.microsoft.com/office/drawing/2014/main" id="{7917B22E-E27F-AF76-A5CC-5DC065FEF4F3}"/>
              </a:ext>
            </a:extLst>
          </p:cNvPr>
          <p:cNvSpPr/>
          <p:nvPr/>
        </p:nvSpPr>
        <p:spPr>
          <a:xfrm>
            <a:off x="4087411" y="4264358"/>
            <a:ext cx="742949" cy="26489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38" name="Group 22">
            <a:extLst>
              <a:ext uri="{FF2B5EF4-FFF2-40B4-BE49-F238E27FC236}">
                <a16:creationId xmlns:a16="http://schemas.microsoft.com/office/drawing/2014/main" id="{A3E3F611-54CB-80FA-E81A-B32846B6BF57}"/>
              </a:ext>
            </a:extLst>
          </p:cNvPr>
          <p:cNvGrpSpPr/>
          <p:nvPr/>
        </p:nvGrpSpPr>
        <p:grpSpPr>
          <a:xfrm>
            <a:off x="5799482" y="2076182"/>
            <a:ext cx="646908" cy="3157582"/>
            <a:chOff x="5542720" y="1905000"/>
            <a:chExt cx="862544" cy="4210108"/>
          </a:xfrm>
        </p:grpSpPr>
        <p:cxnSp>
          <p:nvCxnSpPr>
            <p:cNvPr id="39" name="Straight Connector 23">
              <a:extLst>
                <a:ext uri="{FF2B5EF4-FFF2-40B4-BE49-F238E27FC236}">
                  <a16:creationId xmlns:a16="http://schemas.microsoft.com/office/drawing/2014/main" id="{5F132AC0-AF7D-1641-C479-A46D5488026A}"/>
                </a:ext>
              </a:extLst>
            </p:cNvPr>
            <p:cNvCxnSpPr/>
            <p:nvPr/>
          </p:nvCxnSpPr>
          <p:spPr>
            <a:xfrm>
              <a:off x="5943600" y="1905000"/>
              <a:ext cx="0" cy="3886200"/>
            </a:xfrm>
            <a:prstGeom prst="line">
              <a:avLst/>
            </a:prstGeom>
            <a:ln>
              <a:prstDash val="sysDash"/>
              <a:headEnd type="none" w="med" len="med"/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40" name="TextBox 24">
              <a:extLst>
                <a:ext uri="{FF2B5EF4-FFF2-40B4-BE49-F238E27FC236}">
                  <a16:creationId xmlns:a16="http://schemas.microsoft.com/office/drawing/2014/main" id="{92698F1C-950D-8EFA-3E93-055451B4A7E2}"/>
                </a:ext>
              </a:extLst>
            </p:cNvPr>
            <p:cNvSpPr txBox="1"/>
            <p:nvPr/>
          </p:nvSpPr>
          <p:spPr>
            <a:xfrm>
              <a:off x="5542720" y="5714999"/>
              <a:ext cx="86254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en-US" sz="135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rPr>
                <a:t>Barrier</a:t>
              </a:r>
            </a:p>
          </p:txBody>
        </p:sp>
      </p:grpSp>
      <p:sp>
        <p:nvSpPr>
          <p:cNvPr id="41" name="Rectangle 56">
            <a:extLst>
              <a:ext uri="{FF2B5EF4-FFF2-40B4-BE49-F238E27FC236}">
                <a16:creationId xmlns:a16="http://schemas.microsoft.com/office/drawing/2014/main" id="{AD7B6ED7-AB85-D39A-C61C-5383C88965F8}"/>
              </a:ext>
            </a:extLst>
          </p:cNvPr>
          <p:cNvSpPr/>
          <p:nvPr/>
        </p:nvSpPr>
        <p:spPr>
          <a:xfrm>
            <a:off x="6972300" y="3341654"/>
            <a:ext cx="806951" cy="229608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900">
                <a:solidFill>
                  <a:srgbClr val="FFFFFF"/>
                </a:solidFill>
                <a:latin typeface="Gill Sans Light"/>
                <a:cs typeface="Gill Sans Light"/>
                <a:sym typeface="Arial"/>
              </a:rPr>
              <a:t>Waste</a:t>
            </a:r>
          </a:p>
        </p:txBody>
      </p:sp>
      <p:grpSp>
        <p:nvGrpSpPr>
          <p:cNvPr id="42" name="Group 8">
            <a:extLst>
              <a:ext uri="{FF2B5EF4-FFF2-40B4-BE49-F238E27FC236}">
                <a16:creationId xmlns:a16="http://schemas.microsoft.com/office/drawing/2014/main" id="{ED03C266-8A90-6DDC-084E-BE2132B674B2}"/>
              </a:ext>
            </a:extLst>
          </p:cNvPr>
          <p:cNvGrpSpPr/>
          <p:nvPr/>
        </p:nvGrpSpPr>
        <p:grpSpPr>
          <a:xfrm>
            <a:off x="1543050" y="2794933"/>
            <a:ext cx="1028700" cy="2286000"/>
            <a:chOff x="533400" y="2819400"/>
            <a:chExt cx="1371600" cy="3048000"/>
          </a:xfrm>
        </p:grpSpPr>
        <p:grpSp>
          <p:nvGrpSpPr>
            <p:cNvPr id="43" name="Group 3">
              <a:extLst>
                <a:ext uri="{FF2B5EF4-FFF2-40B4-BE49-F238E27FC236}">
                  <a16:creationId xmlns:a16="http://schemas.microsoft.com/office/drawing/2014/main" id="{AF1565A5-8812-139F-C1CF-D60DE03F1F2A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50" name="Rounded Rectangle 39">
                <a:extLst>
                  <a:ext uri="{FF2B5EF4-FFF2-40B4-BE49-F238E27FC236}">
                    <a16:creationId xmlns:a16="http://schemas.microsoft.com/office/drawing/2014/main" id="{C52BCA70-358A-AB48-4471-549D6E633262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51" name="Right Arrow 2">
                <a:extLst>
                  <a:ext uri="{FF2B5EF4-FFF2-40B4-BE49-F238E27FC236}">
                    <a16:creationId xmlns:a16="http://schemas.microsoft.com/office/drawing/2014/main" id="{FD7FB226-7531-25C5-3C90-6A4B01032136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4" name="Group 41">
              <a:extLst>
                <a:ext uri="{FF2B5EF4-FFF2-40B4-BE49-F238E27FC236}">
                  <a16:creationId xmlns:a16="http://schemas.microsoft.com/office/drawing/2014/main" id="{D57B3D4C-9930-6A90-EF9C-9ED9B3A6A959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48" name="Rounded Rectangle 42">
                <a:extLst>
                  <a:ext uri="{FF2B5EF4-FFF2-40B4-BE49-F238E27FC236}">
                    <a16:creationId xmlns:a16="http://schemas.microsoft.com/office/drawing/2014/main" id="{372BECEC-E7AA-AEAB-CDBE-94D3C4F80BB7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9" name="Right Arrow 43">
                <a:extLst>
                  <a:ext uri="{FF2B5EF4-FFF2-40B4-BE49-F238E27FC236}">
                    <a16:creationId xmlns:a16="http://schemas.microsoft.com/office/drawing/2014/main" id="{DC3C94ED-8532-FFA1-585D-C097CFD548C2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1D9B3A1-6FDA-9C89-CC10-6C5DD9AF9128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92307C6C-047C-9CD3-48E3-E09356E61223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47" name="Right Arrow 46">
                <a:extLst>
                  <a:ext uri="{FF2B5EF4-FFF2-40B4-BE49-F238E27FC236}">
                    <a16:creationId xmlns:a16="http://schemas.microsoft.com/office/drawing/2014/main" id="{F9B81609-AE37-162B-C5AF-6D81E7348067}"/>
                  </a:ext>
                </a:extLst>
              </p:cNvPr>
              <p:cNvSpPr/>
              <p:nvPr/>
            </p:nvSpPr>
            <p:spPr>
              <a:xfrm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52" name="Group 18">
            <a:extLst>
              <a:ext uri="{FF2B5EF4-FFF2-40B4-BE49-F238E27FC236}">
                <a16:creationId xmlns:a16="http://schemas.microsoft.com/office/drawing/2014/main" id="{C9D96C34-2833-5BDD-CC2D-93257F38823D}"/>
              </a:ext>
            </a:extLst>
          </p:cNvPr>
          <p:cNvGrpSpPr/>
          <p:nvPr/>
        </p:nvGrpSpPr>
        <p:grpSpPr>
          <a:xfrm>
            <a:off x="3028950" y="2794933"/>
            <a:ext cx="1828800" cy="2286000"/>
            <a:chOff x="2514600" y="2819400"/>
            <a:chExt cx="2438400" cy="3048000"/>
          </a:xfrm>
        </p:grpSpPr>
        <p:grpSp>
          <p:nvGrpSpPr>
            <p:cNvPr id="53" name="Group 57">
              <a:extLst>
                <a:ext uri="{FF2B5EF4-FFF2-40B4-BE49-F238E27FC236}">
                  <a16:creationId xmlns:a16="http://schemas.microsoft.com/office/drawing/2014/main" id="{F45905A1-9B67-DA53-F117-851C3B9FA3D3}"/>
                </a:ext>
              </a:extLst>
            </p:cNvPr>
            <p:cNvGrpSpPr/>
            <p:nvPr/>
          </p:nvGrpSpPr>
          <p:grpSpPr>
            <a:xfrm>
              <a:off x="2514600" y="2819400"/>
              <a:ext cx="1371600" cy="533400"/>
              <a:chOff x="1143000" y="2895600"/>
              <a:chExt cx="1371600" cy="533400"/>
            </a:xfrm>
          </p:grpSpPr>
          <p:sp>
            <p:nvSpPr>
              <p:cNvPr id="60" name="Rounded Rectangle 58">
                <a:extLst>
                  <a:ext uri="{FF2B5EF4-FFF2-40B4-BE49-F238E27FC236}">
                    <a16:creationId xmlns:a16="http://schemas.microsoft.com/office/drawing/2014/main" id="{235BFF61-3D57-8A02-0D0A-265F4E5FF07A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1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61" name="Right Arrow 59">
                <a:extLst>
                  <a:ext uri="{FF2B5EF4-FFF2-40B4-BE49-F238E27FC236}">
                    <a16:creationId xmlns:a16="http://schemas.microsoft.com/office/drawing/2014/main" id="{9D60030D-BE8C-D341-7600-D6B127BCC5D6}"/>
                  </a:ext>
                </a:extLst>
              </p:cNvPr>
              <p:cNvSpPr/>
              <p:nvPr/>
            </p:nvSpPr>
            <p:spPr>
              <a:xfrm rot="19187059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4" name="Group 60">
              <a:extLst>
                <a:ext uri="{FF2B5EF4-FFF2-40B4-BE49-F238E27FC236}">
                  <a16:creationId xmlns:a16="http://schemas.microsoft.com/office/drawing/2014/main" id="{3CC8C213-3B43-8BD0-203D-F42EE1238115}"/>
                </a:ext>
              </a:extLst>
            </p:cNvPr>
            <p:cNvGrpSpPr/>
            <p:nvPr/>
          </p:nvGrpSpPr>
          <p:grpSpPr>
            <a:xfrm>
              <a:off x="3581400" y="4038600"/>
              <a:ext cx="1371600" cy="533400"/>
              <a:chOff x="1143000" y="2895600"/>
              <a:chExt cx="1371600" cy="533400"/>
            </a:xfrm>
          </p:grpSpPr>
          <p:sp>
            <p:nvSpPr>
              <p:cNvPr id="58" name="Rounded Rectangle 61">
                <a:extLst>
                  <a:ext uri="{FF2B5EF4-FFF2-40B4-BE49-F238E27FC236}">
                    <a16:creationId xmlns:a16="http://schemas.microsoft.com/office/drawing/2014/main" id="{B9BC952E-86E0-4E51-3415-C67D60618E9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2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9" name="Right Arrow 62">
                <a:extLst>
                  <a:ext uri="{FF2B5EF4-FFF2-40B4-BE49-F238E27FC236}">
                    <a16:creationId xmlns:a16="http://schemas.microsoft.com/office/drawing/2014/main" id="{1DE00C7D-2607-E2C6-0DB9-EE72E37C839B}"/>
                  </a:ext>
                </a:extLst>
              </p:cNvPr>
              <p:cNvSpPr/>
              <p:nvPr/>
            </p:nvSpPr>
            <p:spPr>
              <a:xfrm rot="2958776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55" name="Group 63">
              <a:extLst>
                <a:ext uri="{FF2B5EF4-FFF2-40B4-BE49-F238E27FC236}">
                  <a16:creationId xmlns:a16="http://schemas.microsoft.com/office/drawing/2014/main" id="{21E24431-71B1-220A-3631-EE27F5A9ADCB}"/>
                </a:ext>
              </a:extLst>
            </p:cNvPr>
            <p:cNvGrpSpPr/>
            <p:nvPr/>
          </p:nvGrpSpPr>
          <p:grpSpPr>
            <a:xfrm>
              <a:off x="3124200" y="5334000"/>
              <a:ext cx="1371600" cy="533400"/>
              <a:chOff x="1143000" y="2895600"/>
              <a:chExt cx="1371600" cy="533400"/>
            </a:xfrm>
          </p:grpSpPr>
          <p:sp>
            <p:nvSpPr>
              <p:cNvPr id="56" name="Rounded Rectangle 64">
                <a:extLst>
                  <a:ext uri="{FF2B5EF4-FFF2-40B4-BE49-F238E27FC236}">
                    <a16:creationId xmlns:a16="http://schemas.microsoft.com/office/drawing/2014/main" id="{2F8F3E6B-6C45-BDB4-00E5-5192779AE8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  <a:r>
                  <a:rPr lang="en-US" sz="2100" baseline="300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3</a:t>
                </a:r>
                <a:endParaRPr lang="en-US" sz="2100">
                  <a:solidFill>
                    <a:srgbClr val="000000"/>
                  </a:solidFill>
                  <a:latin typeface="Gill Sans Light"/>
                  <a:cs typeface="Gill Sans Light"/>
                  <a:sym typeface="Arial"/>
                </a:endParaRPr>
              </a:p>
            </p:txBody>
          </p:sp>
          <p:sp>
            <p:nvSpPr>
              <p:cNvPr id="57" name="Right Arrow 65">
                <a:extLst>
                  <a:ext uri="{FF2B5EF4-FFF2-40B4-BE49-F238E27FC236}">
                    <a16:creationId xmlns:a16="http://schemas.microsoft.com/office/drawing/2014/main" id="{DBCADA80-057C-AE52-AB7E-AAC43E21F02A}"/>
                  </a:ext>
                </a:extLst>
              </p:cNvPr>
              <p:cNvSpPr/>
              <p:nvPr/>
            </p:nvSpPr>
            <p:spPr>
              <a:xfrm rot="20556231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grpSp>
        <p:nvGrpSpPr>
          <p:cNvPr id="62" name="Group 75">
            <a:extLst>
              <a:ext uri="{FF2B5EF4-FFF2-40B4-BE49-F238E27FC236}">
                <a16:creationId xmlns:a16="http://schemas.microsoft.com/office/drawing/2014/main" id="{82506E2A-E8B7-AED7-ABAF-0D5BF293B748}"/>
              </a:ext>
            </a:extLst>
          </p:cNvPr>
          <p:cNvGrpSpPr/>
          <p:nvPr/>
        </p:nvGrpSpPr>
        <p:grpSpPr>
          <a:xfrm>
            <a:off x="6100141" y="2736363"/>
            <a:ext cx="1028700" cy="2286000"/>
            <a:chOff x="533400" y="2819400"/>
            <a:chExt cx="1371600" cy="3048000"/>
          </a:xfrm>
        </p:grpSpPr>
        <p:grpSp>
          <p:nvGrpSpPr>
            <p:cNvPr id="63" name="Group 76">
              <a:extLst>
                <a:ext uri="{FF2B5EF4-FFF2-40B4-BE49-F238E27FC236}">
                  <a16:creationId xmlns:a16="http://schemas.microsoft.com/office/drawing/2014/main" id="{98AAEBA8-A5B4-FFDE-0A68-E85D816E2AF1}"/>
                </a:ext>
              </a:extLst>
            </p:cNvPr>
            <p:cNvGrpSpPr/>
            <p:nvPr/>
          </p:nvGrpSpPr>
          <p:grpSpPr>
            <a:xfrm>
              <a:off x="533400" y="2819400"/>
              <a:ext cx="1371600" cy="533400"/>
              <a:chOff x="1143000" y="2895600"/>
              <a:chExt cx="1371600" cy="533400"/>
            </a:xfrm>
          </p:grpSpPr>
          <p:sp>
            <p:nvSpPr>
              <p:cNvPr id="70" name="Rounded Rectangle 83">
                <a:extLst>
                  <a:ext uri="{FF2B5EF4-FFF2-40B4-BE49-F238E27FC236}">
                    <a16:creationId xmlns:a16="http://schemas.microsoft.com/office/drawing/2014/main" id="{9F84AF05-09D1-D600-2669-3D58226F2369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71" name="Right Arrow 84">
                <a:extLst>
                  <a:ext uri="{FF2B5EF4-FFF2-40B4-BE49-F238E27FC236}">
                    <a16:creationId xmlns:a16="http://schemas.microsoft.com/office/drawing/2014/main" id="{D08DFE7C-C207-7DF9-C4DA-6DAD1031B614}"/>
                  </a:ext>
                </a:extLst>
              </p:cNvPr>
              <p:cNvSpPr/>
              <p:nvPr/>
            </p:nvSpPr>
            <p:spPr>
              <a:xfrm rot="20266155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4" name="Group 77">
              <a:extLst>
                <a:ext uri="{FF2B5EF4-FFF2-40B4-BE49-F238E27FC236}">
                  <a16:creationId xmlns:a16="http://schemas.microsoft.com/office/drawing/2014/main" id="{B6E22D2E-69CF-8AB0-B3B9-EA60A3FE7477}"/>
                </a:ext>
              </a:extLst>
            </p:cNvPr>
            <p:cNvGrpSpPr/>
            <p:nvPr/>
          </p:nvGrpSpPr>
          <p:grpSpPr>
            <a:xfrm>
              <a:off x="533400" y="4038600"/>
              <a:ext cx="1371600" cy="533400"/>
              <a:chOff x="1143000" y="2895600"/>
              <a:chExt cx="1371600" cy="533400"/>
            </a:xfrm>
          </p:grpSpPr>
          <p:sp>
            <p:nvSpPr>
              <p:cNvPr id="68" name="Rounded Rectangle 81">
                <a:extLst>
                  <a:ext uri="{FF2B5EF4-FFF2-40B4-BE49-F238E27FC236}">
                    <a16:creationId xmlns:a16="http://schemas.microsoft.com/office/drawing/2014/main" id="{589269D1-6411-DBD5-C5AA-286063DDBD9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9" name="Right Arrow 82">
                <a:extLst>
                  <a:ext uri="{FF2B5EF4-FFF2-40B4-BE49-F238E27FC236}">
                    <a16:creationId xmlns:a16="http://schemas.microsoft.com/office/drawing/2014/main" id="{3954EBEE-5B20-73F3-6802-D6F96E6821F3}"/>
                  </a:ext>
                </a:extLst>
              </p:cNvPr>
              <p:cNvSpPr/>
              <p:nvPr/>
            </p:nvSpPr>
            <p:spPr>
              <a:xfrm rot="20111223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  <p:grpSp>
          <p:nvGrpSpPr>
            <p:cNvPr id="65" name="Group 78">
              <a:extLst>
                <a:ext uri="{FF2B5EF4-FFF2-40B4-BE49-F238E27FC236}">
                  <a16:creationId xmlns:a16="http://schemas.microsoft.com/office/drawing/2014/main" id="{D716FA8C-2C32-1590-0F67-36E5D34F5A03}"/>
                </a:ext>
              </a:extLst>
            </p:cNvPr>
            <p:cNvGrpSpPr/>
            <p:nvPr/>
          </p:nvGrpSpPr>
          <p:grpSpPr>
            <a:xfrm>
              <a:off x="533400" y="5334000"/>
              <a:ext cx="1371600" cy="533400"/>
              <a:chOff x="1143000" y="2895600"/>
              <a:chExt cx="1371600" cy="533400"/>
            </a:xfrm>
          </p:grpSpPr>
          <p:sp>
            <p:nvSpPr>
              <p:cNvPr id="66" name="Rounded Rectangle 79">
                <a:extLst>
                  <a:ext uri="{FF2B5EF4-FFF2-40B4-BE49-F238E27FC236}">
                    <a16:creationId xmlns:a16="http://schemas.microsoft.com/office/drawing/2014/main" id="{5650C615-90A4-753C-CF09-DF99A8A0D5EF}"/>
                  </a:ext>
                </a:extLst>
              </p:cNvPr>
              <p:cNvSpPr/>
              <p:nvPr/>
            </p:nvSpPr>
            <p:spPr>
              <a:xfrm>
                <a:off x="1143000" y="2895600"/>
                <a:ext cx="1371600" cy="533400"/>
              </a:xfrm>
              <a:prstGeom prst="roundRect">
                <a:avLst/>
              </a:prstGeom>
              <a:ln>
                <a:headEnd type="none" w="med" len="med"/>
                <a:tailEnd type="none"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tIns="0" bIns="102870" rtlCol="0" anchor="ctr"/>
              <a:lstStyle/>
              <a:p>
                <a:pPr defTabSz="685800">
                  <a:defRPr/>
                </a:pPr>
                <a:r>
                  <a:rPr lang="en-US" sz="2100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w</a:t>
                </a:r>
              </a:p>
            </p:txBody>
          </p:sp>
          <p:sp>
            <p:nvSpPr>
              <p:cNvPr id="67" name="Right Arrow 80">
                <a:extLst>
                  <a:ext uri="{FF2B5EF4-FFF2-40B4-BE49-F238E27FC236}">
                    <a16:creationId xmlns:a16="http://schemas.microsoft.com/office/drawing/2014/main" id="{452994BE-4E7F-06E2-9449-C43A7225657A}"/>
                  </a:ext>
                </a:extLst>
              </p:cNvPr>
              <p:cNvSpPr/>
              <p:nvPr/>
            </p:nvSpPr>
            <p:spPr>
              <a:xfrm rot="19836594">
                <a:off x="1865292" y="3048000"/>
                <a:ext cx="445671" cy="304800"/>
              </a:xfrm>
              <a:prstGeom prst="rightArrow">
                <a:avLst/>
              </a:prstGeom>
              <a:ln>
                <a:headEnd type="none" w="med" len="med"/>
                <a:tailEnd type="none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350">
                  <a:solidFill>
                    <a:srgbClr val="FFFFFF"/>
                  </a:solidFill>
                  <a:latin typeface="Century Gothic" panose="020F0302020204030204"/>
                  <a:sym typeface="Arial"/>
                </a:endParaRPr>
              </a:p>
            </p:txBody>
          </p:sp>
        </p:grpSp>
      </p:grpSp>
      <p:sp>
        <p:nvSpPr>
          <p:cNvPr id="72" name="TextBox 37">
            <a:extLst>
              <a:ext uri="{FF2B5EF4-FFF2-40B4-BE49-F238E27FC236}">
                <a16:creationId xmlns:a16="http://schemas.microsoft.com/office/drawing/2014/main" id="{1B73C84D-B340-8BFF-A39C-C35C23B59741}"/>
              </a:ext>
            </a:extLst>
          </p:cNvPr>
          <p:cNvSpPr txBox="1"/>
          <p:nvPr/>
        </p:nvSpPr>
        <p:spPr>
          <a:xfrm>
            <a:off x="5010129" y="4460730"/>
            <a:ext cx="9396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 b="1" err="1">
                <a:solidFill>
                  <a:srgbClr val="C00000"/>
                </a:solidFill>
                <a:latin typeface="Gill Sans Light"/>
                <a:cs typeface="Gill Sans Light"/>
                <a:sym typeface="Arial"/>
              </a:rPr>
              <a:t>Allreduce</a:t>
            </a:r>
            <a:endParaRPr lang="en-US" sz="1500" b="1">
              <a:solidFill>
                <a:srgbClr val="C00000"/>
              </a:solidFill>
              <a:latin typeface="Gill Sans Light"/>
              <a:cs typeface="Gill Sans Light"/>
              <a:sym typeface="Arial"/>
            </a:endParaRPr>
          </a:p>
        </p:txBody>
      </p:sp>
      <p:sp>
        <p:nvSpPr>
          <p:cNvPr id="73" name="内容占位符 2">
            <a:extLst>
              <a:ext uri="{FF2B5EF4-FFF2-40B4-BE49-F238E27FC236}">
                <a16:creationId xmlns:a16="http://schemas.microsoft.com/office/drawing/2014/main" id="{9E5319D9-C30A-A335-89CB-9859504FB0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71636"/>
          </a:xfrm>
        </p:spPr>
        <p:txBody>
          <a:bodyPr/>
          <a:lstStyle/>
          <a:p>
            <a:r>
              <a:rPr lang="en-US" altLang="zh-CN" dirty="0">
                <a:sym typeface="Wingdings" pitchFamily="2" charset="2"/>
              </a:rPr>
              <a:t>Problem: may have idle time at each process </a:t>
            </a:r>
          </a:p>
          <a:p>
            <a:pPr lvl="1"/>
            <a:r>
              <a:rPr lang="en-US" altLang="zh-CN" dirty="0"/>
              <a:t>Bulk Synchronous Parallel (BSP)</a:t>
            </a:r>
            <a:endParaRPr lang="en-US" altLang="zh-CN" dirty="0">
              <a:sym typeface="Wingdings" pitchFamily="2" charset="2"/>
            </a:endParaRPr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5681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5" grpId="0"/>
      <p:bldP spid="36" grpId="0" animBg="1"/>
      <p:bldP spid="37" grpId="0" animBg="1"/>
      <p:bldP spid="41" grpId="0" animBg="1"/>
      <p:bldP spid="7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AF51F-EC10-FC90-2FF3-F7A6F3B76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Asynchronous Execution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286685-6EC6-7DDC-BEE4-BE08C74C3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Key idea: each process does not wait for others</a:t>
            </a:r>
          </a:p>
          <a:p>
            <a:pPr lvl="1"/>
            <a:r>
              <a:rPr kumimoji="1" lang="en-US" altLang="zh-CN"/>
              <a:t>Update the gradients upon receive a messages, no iteration barrier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E594F7-0D2C-B44D-1C7D-EEC647C5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/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87305804-789D-A491-6296-DDF35564F6B0}"/>
              </a:ext>
            </a:extLst>
          </p:cNvPr>
          <p:cNvGrpSpPr/>
          <p:nvPr/>
        </p:nvGrpSpPr>
        <p:grpSpPr>
          <a:xfrm>
            <a:off x="1475656" y="2857500"/>
            <a:ext cx="6042909" cy="2222332"/>
            <a:chOff x="431717" y="2253734"/>
            <a:chExt cx="8057211" cy="2963109"/>
          </a:xfrm>
        </p:grpSpPr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8D1F5B34-448E-6F78-0C9F-7BC2E29CCBDA}"/>
                </a:ext>
              </a:extLst>
            </p:cNvPr>
            <p:cNvGrpSpPr/>
            <p:nvPr/>
          </p:nvGrpSpPr>
          <p:grpSpPr>
            <a:xfrm>
              <a:off x="431717" y="2253734"/>
              <a:ext cx="8035618" cy="492443"/>
              <a:chOff x="117782" y="2253734"/>
              <a:chExt cx="8035618" cy="492443"/>
            </a:xfrm>
          </p:grpSpPr>
          <p:cxnSp>
            <p:nvCxnSpPr>
              <p:cNvPr id="13" name="Straight Arrow Connector 11">
                <a:extLst>
                  <a:ext uri="{FF2B5EF4-FFF2-40B4-BE49-F238E27FC236}">
                    <a16:creationId xmlns:a16="http://schemas.microsoft.com/office/drawing/2014/main" id="{86251198-8DE2-D9D3-4090-130C690A9AD9}"/>
                  </a:ext>
                </a:extLst>
              </p:cNvPr>
              <p:cNvCxnSpPr/>
              <p:nvPr/>
            </p:nvCxnSpPr>
            <p:spPr>
              <a:xfrm>
                <a:off x="1752600" y="2484566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2">
                <a:extLst>
                  <a:ext uri="{FF2B5EF4-FFF2-40B4-BE49-F238E27FC236}">
                    <a16:creationId xmlns:a16="http://schemas.microsoft.com/office/drawing/2014/main" id="{01FD7119-6F4D-BEDA-4BAA-CFF8421C4AB2}"/>
                  </a:ext>
                </a:extLst>
              </p:cNvPr>
              <p:cNvSpPr txBox="1"/>
              <p:nvPr/>
            </p:nvSpPr>
            <p:spPr>
              <a:xfrm>
                <a:off x="117782" y="2253734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1</a:t>
                </a:r>
              </a:p>
            </p:txBody>
          </p:sp>
        </p:grp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5295DFA3-E840-5ADF-CF6D-58C048B4585D}"/>
                </a:ext>
              </a:extLst>
            </p:cNvPr>
            <p:cNvGrpSpPr/>
            <p:nvPr/>
          </p:nvGrpSpPr>
          <p:grpSpPr>
            <a:xfrm>
              <a:off x="431717" y="3489067"/>
              <a:ext cx="8035618" cy="492443"/>
              <a:chOff x="117782" y="3184267"/>
              <a:chExt cx="8035618" cy="492443"/>
            </a:xfrm>
          </p:grpSpPr>
          <p:sp>
            <p:nvSpPr>
              <p:cNvPr id="11" name="TextBox 9">
                <a:extLst>
                  <a:ext uri="{FF2B5EF4-FFF2-40B4-BE49-F238E27FC236}">
                    <a16:creationId xmlns:a16="http://schemas.microsoft.com/office/drawing/2014/main" id="{B24F734D-73E3-843B-5C1E-C6F0B8D0AAED}"/>
                  </a:ext>
                </a:extLst>
              </p:cNvPr>
              <p:cNvSpPr txBox="1"/>
              <p:nvPr/>
            </p:nvSpPr>
            <p:spPr>
              <a:xfrm>
                <a:off x="117782" y="3184267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2</a:t>
                </a:r>
              </a:p>
            </p:txBody>
          </p:sp>
          <p:cxnSp>
            <p:nvCxnSpPr>
              <p:cNvPr id="12" name="Straight Arrow Connector 10">
                <a:extLst>
                  <a:ext uri="{FF2B5EF4-FFF2-40B4-BE49-F238E27FC236}">
                    <a16:creationId xmlns:a16="http://schemas.microsoft.com/office/drawing/2014/main" id="{3C07A8C3-9AE0-41B4-A3B2-F64BB8E67CA8}"/>
                  </a:ext>
                </a:extLst>
              </p:cNvPr>
              <p:cNvCxnSpPr/>
              <p:nvPr/>
            </p:nvCxnSpPr>
            <p:spPr>
              <a:xfrm>
                <a:off x="1752600" y="3415099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0AF98FD-301C-06AC-B906-B74592160603}"/>
                </a:ext>
              </a:extLst>
            </p:cNvPr>
            <p:cNvGrpSpPr/>
            <p:nvPr/>
          </p:nvGrpSpPr>
          <p:grpSpPr>
            <a:xfrm>
              <a:off x="453310" y="4724400"/>
              <a:ext cx="8035618" cy="492443"/>
              <a:chOff x="117782" y="4114800"/>
              <a:chExt cx="8035618" cy="492443"/>
            </a:xfrm>
          </p:grpSpPr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F1CF92BB-A558-C7E8-6AD1-4317A20B6B28}"/>
                  </a:ext>
                </a:extLst>
              </p:cNvPr>
              <p:cNvSpPr txBox="1"/>
              <p:nvPr/>
            </p:nvSpPr>
            <p:spPr>
              <a:xfrm>
                <a:off x="117782" y="4114800"/>
                <a:ext cx="1492289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 defTabSz="685800">
                  <a:defRPr/>
                </a:pPr>
                <a:r>
                  <a:rPr lang="en-US">
                    <a:solidFill>
                      <a:srgbClr val="000000"/>
                    </a:solidFill>
                    <a:latin typeface="Gill Sans Light"/>
                    <a:cs typeface="Gill Sans Light"/>
                    <a:sym typeface="Arial"/>
                  </a:rPr>
                  <a:t>Machine 3</a:t>
                </a:r>
              </a:p>
            </p:txBody>
          </p:sp>
          <p:cxnSp>
            <p:nvCxnSpPr>
              <p:cNvPr id="10" name="Straight Arrow Connector 8">
                <a:extLst>
                  <a:ext uri="{FF2B5EF4-FFF2-40B4-BE49-F238E27FC236}">
                    <a16:creationId xmlns:a16="http://schemas.microsoft.com/office/drawing/2014/main" id="{4BB9352D-7305-7D03-C7CE-8F2DCEC5C8CC}"/>
                  </a:ext>
                </a:extLst>
              </p:cNvPr>
              <p:cNvCxnSpPr/>
              <p:nvPr/>
            </p:nvCxnSpPr>
            <p:spPr>
              <a:xfrm>
                <a:off x="1752600" y="4345632"/>
                <a:ext cx="64008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none" w="med" len="med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Rectangle 13">
            <a:extLst>
              <a:ext uri="{FF2B5EF4-FFF2-40B4-BE49-F238E27FC236}">
                <a16:creationId xmlns:a16="http://schemas.microsoft.com/office/drawing/2014/main" id="{180F5C6E-390E-3791-E3FA-2E926C94096C}"/>
              </a:ext>
            </a:extLst>
          </p:cNvPr>
          <p:cNvSpPr/>
          <p:nvPr/>
        </p:nvSpPr>
        <p:spPr>
          <a:xfrm>
            <a:off x="2803610" y="2859397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40D5EE0E-DFF5-09EB-F009-9311D4376F16}"/>
              </a:ext>
            </a:extLst>
          </p:cNvPr>
          <p:cNvSpPr/>
          <p:nvPr/>
        </p:nvSpPr>
        <p:spPr>
          <a:xfrm>
            <a:off x="2803610" y="3788376"/>
            <a:ext cx="203561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47F06FA1-D519-BED3-E84D-180F7B3E528A}"/>
              </a:ext>
            </a:extLst>
          </p:cNvPr>
          <p:cNvSpPr/>
          <p:nvPr/>
        </p:nvSpPr>
        <p:spPr>
          <a:xfrm>
            <a:off x="2803611" y="471049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D8E755A1-3EC1-A594-C11A-9BAD87B8AAA7}"/>
              </a:ext>
            </a:extLst>
          </p:cNvPr>
          <p:cNvSpPr txBox="1"/>
          <p:nvPr/>
        </p:nvSpPr>
        <p:spPr>
          <a:xfrm>
            <a:off x="343786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sp>
        <p:nvSpPr>
          <p:cNvPr id="19" name="TextBox 17">
            <a:extLst>
              <a:ext uri="{FF2B5EF4-FFF2-40B4-BE49-F238E27FC236}">
                <a16:creationId xmlns:a16="http://schemas.microsoft.com/office/drawing/2014/main" id="{63A1AAAD-77E0-D840-9129-A6456E443619}"/>
              </a:ext>
            </a:extLst>
          </p:cNvPr>
          <p:cNvSpPr txBox="1"/>
          <p:nvPr/>
        </p:nvSpPr>
        <p:spPr>
          <a:xfrm>
            <a:off x="4851709" y="2376100"/>
            <a:ext cx="12573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Communicate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F76BD062-AA12-5F1F-6BD9-C14F9CDE2569}"/>
              </a:ext>
            </a:extLst>
          </p:cNvPr>
          <p:cNvSpPr/>
          <p:nvPr/>
        </p:nvSpPr>
        <p:spPr>
          <a:xfrm>
            <a:off x="3666468" y="2859397"/>
            <a:ext cx="1256322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36973585-2B7E-F9E7-2B36-A79B4F3DC43A}"/>
              </a:ext>
            </a:extLst>
          </p:cNvPr>
          <p:cNvSpPr/>
          <p:nvPr/>
        </p:nvSpPr>
        <p:spPr>
          <a:xfrm>
            <a:off x="4866618" y="3788376"/>
            <a:ext cx="8354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C9B80F08-B2D2-33B5-14A5-EA43BEFE0EAC}"/>
              </a:ext>
            </a:extLst>
          </p:cNvPr>
          <p:cNvSpPr/>
          <p:nvPr/>
        </p:nvSpPr>
        <p:spPr>
          <a:xfrm>
            <a:off x="4111187" y="4708039"/>
            <a:ext cx="1292667" cy="346249"/>
          </a:xfrm>
          <a:prstGeom prst="rect">
            <a:avLst/>
          </a:prstGeom>
          <a:ln>
            <a:headEnd type="none" w="med" len="med"/>
            <a:tailEnd type="none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135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Iteration</a:t>
            </a:r>
          </a:p>
        </p:txBody>
      </p:sp>
      <p:sp>
        <p:nvSpPr>
          <p:cNvPr id="23" name="TextBox 21">
            <a:extLst>
              <a:ext uri="{FF2B5EF4-FFF2-40B4-BE49-F238E27FC236}">
                <a16:creationId xmlns:a16="http://schemas.microsoft.com/office/drawing/2014/main" id="{554A937E-1E24-83FA-E575-67F5ABF88F48}"/>
              </a:ext>
            </a:extLst>
          </p:cNvPr>
          <p:cNvSpPr txBox="1"/>
          <p:nvPr/>
        </p:nvSpPr>
        <p:spPr>
          <a:xfrm>
            <a:off x="6466819" y="2376100"/>
            <a:ext cx="90922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1500">
                <a:solidFill>
                  <a:srgbClr val="000000"/>
                </a:solidFill>
                <a:latin typeface="Gill Sans Light"/>
                <a:cs typeface="Gill Sans Light"/>
                <a:sym typeface="Arial"/>
              </a:rPr>
              <a:t>Compute</a:t>
            </a:r>
          </a:p>
        </p:txBody>
      </p:sp>
      <p:cxnSp>
        <p:nvCxnSpPr>
          <p:cNvPr id="24" name="!!Straight Arrow Connector 26">
            <a:extLst>
              <a:ext uri="{FF2B5EF4-FFF2-40B4-BE49-F238E27FC236}">
                <a16:creationId xmlns:a16="http://schemas.microsoft.com/office/drawing/2014/main" id="{ED513D35-3848-134F-1496-D3F8AFD6169B}"/>
              </a:ext>
            </a:extLst>
          </p:cNvPr>
          <p:cNvCxnSpPr/>
          <p:nvPr/>
        </p:nvCxnSpPr>
        <p:spPr>
          <a:xfrm>
            <a:off x="3219200" y="303062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!!Straight Arrow Connector 27">
            <a:extLst>
              <a:ext uri="{FF2B5EF4-FFF2-40B4-BE49-F238E27FC236}">
                <a16:creationId xmlns:a16="http://schemas.microsoft.com/office/drawing/2014/main" id="{A02B428A-CE19-58E2-BAB9-117FC6114469}"/>
              </a:ext>
            </a:extLst>
          </p:cNvPr>
          <p:cNvCxnSpPr/>
          <p:nvPr/>
        </p:nvCxnSpPr>
        <p:spPr>
          <a:xfrm flipV="1">
            <a:off x="3830406" y="3957124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!!Straight Arrow Connector 30">
            <a:extLst>
              <a:ext uri="{FF2B5EF4-FFF2-40B4-BE49-F238E27FC236}">
                <a16:creationId xmlns:a16="http://schemas.microsoft.com/office/drawing/2014/main" id="{2A2B1B88-E73A-D649-00CD-A201B0C44415}"/>
              </a:ext>
            </a:extLst>
          </p:cNvPr>
          <p:cNvCxnSpPr/>
          <p:nvPr/>
        </p:nvCxnSpPr>
        <p:spPr>
          <a:xfrm flipV="1">
            <a:off x="3588111" y="3034418"/>
            <a:ext cx="457200" cy="184920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!!Straight Arrow Connector 33">
            <a:extLst>
              <a:ext uri="{FF2B5EF4-FFF2-40B4-BE49-F238E27FC236}">
                <a16:creationId xmlns:a16="http://schemas.microsoft.com/office/drawing/2014/main" id="{AEDB6A3D-73A2-751B-8783-26F2095A3572}"/>
              </a:ext>
            </a:extLst>
          </p:cNvPr>
          <p:cNvCxnSpPr/>
          <p:nvPr/>
        </p:nvCxnSpPr>
        <p:spPr>
          <a:xfrm>
            <a:off x="4382027" y="3040193"/>
            <a:ext cx="628650" cy="18530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!!Straight Arrow Connector 35">
            <a:extLst>
              <a:ext uri="{FF2B5EF4-FFF2-40B4-BE49-F238E27FC236}">
                <a16:creationId xmlns:a16="http://schemas.microsoft.com/office/drawing/2014/main" id="{7D3BE23F-3972-1424-847A-4CB83498D97E}"/>
              </a:ext>
            </a:extLst>
          </p:cNvPr>
          <p:cNvCxnSpPr/>
          <p:nvPr/>
        </p:nvCxnSpPr>
        <p:spPr>
          <a:xfrm flipV="1">
            <a:off x="3903083" y="3019502"/>
            <a:ext cx="255931" cy="926501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!!Straight Arrow Connector 36">
            <a:extLst>
              <a:ext uri="{FF2B5EF4-FFF2-40B4-BE49-F238E27FC236}">
                <a16:creationId xmlns:a16="http://schemas.microsoft.com/office/drawing/2014/main" id="{3B782DA9-FDDB-BA66-7742-161785F779E6}"/>
              </a:ext>
            </a:extLst>
          </p:cNvPr>
          <p:cNvCxnSpPr/>
          <p:nvPr/>
        </p:nvCxnSpPr>
        <p:spPr>
          <a:xfrm>
            <a:off x="4470270" y="4045875"/>
            <a:ext cx="342900" cy="926500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20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F68278-AE31-60E0-5EBD-DABF69B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Async vs. Sync execution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073CB9-2D4A-E235-4416-A91B36091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/>
              <a:t>Async</a:t>
            </a:r>
          </a:p>
          <a:p>
            <a:pPr lvl="1"/>
            <a:r>
              <a:rPr kumimoji="1" lang="en-US" altLang="zh-CN"/>
              <a:t>Pros: efficiency </a:t>
            </a:r>
          </a:p>
          <a:p>
            <a:pPr lvl="1"/>
            <a:r>
              <a:rPr kumimoji="1" lang="en-US" altLang="zh-CN"/>
              <a:t>Cons: trade accuracy for performance </a:t>
            </a:r>
          </a:p>
          <a:p>
            <a:r>
              <a:rPr kumimoji="1" lang="en-US" altLang="zh-CN"/>
              <a:t>Sync</a:t>
            </a:r>
          </a:p>
          <a:p>
            <a:pPr lvl="1"/>
            <a:r>
              <a:rPr kumimoji="1" lang="en-US" altLang="zh-CN"/>
              <a:t>Pros: Preserve the SGD training property</a:t>
            </a:r>
          </a:p>
          <a:p>
            <a:pPr lvl="1"/>
            <a:r>
              <a:rPr kumimoji="1" lang="en-US" altLang="zh-CN"/>
              <a:t>Cons: poor performance </a:t>
            </a:r>
          </a:p>
          <a:p>
            <a:r>
              <a:rPr kumimoji="1" lang="en-US" altLang="zh-CN"/>
              <a:t>Which is better? </a:t>
            </a:r>
          </a:p>
          <a:p>
            <a:pPr lvl="1"/>
            <a:r>
              <a:rPr kumimoji="1" lang="en-US" altLang="zh-CN"/>
              <a:t>Hard to tell. But, as a system designer, preserving the algorithms property is </a:t>
            </a:r>
            <a:r>
              <a:rPr kumimoji="1" lang="en-US" altLang="zh-CN" b="1">
                <a:solidFill>
                  <a:srgbClr val="C00000"/>
                </a:solidFill>
              </a:rPr>
              <a:t>very important</a:t>
            </a:r>
            <a:r>
              <a:rPr kumimoji="1" lang="en-US" altLang="zh-CN"/>
              <a:t>. Any design that alter the training property should be justified </a:t>
            </a:r>
          </a:p>
          <a:p>
            <a:endParaRPr kumimoji="1"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1C927B-484A-70BA-C966-C6EC58C64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71DC639-3B2D-E88D-B7D4-04CBFB5330B7}"/>
              </a:ext>
            </a:extLst>
          </p:cNvPr>
          <p:cNvSpPr txBox="1">
            <a:spLocks/>
          </p:cNvSpPr>
          <p:nvPr/>
        </p:nvSpPr>
        <p:spPr>
          <a:xfrm>
            <a:off x="4788024" y="134355"/>
            <a:ext cx="4176464" cy="1620522"/>
          </a:xfrm>
          <a:prstGeom prst="rect">
            <a:avLst/>
          </a:prstGeom>
          <a:solidFill>
            <a:srgbClr val="FAEADC"/>
          </a:solidFill>
          <a:ln w="381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5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/>
              <a:t>Common</a:t>
            </a:r>
            <a:r>
              <a:rPr kumimoji="1" lang="en-US" altLang="zh-CN" sz="2400" b="0"/>
              <a:t>: nearly all training currently adopts a synchronous approach </a:t>
            </a:r>
            <a:endParaRPr kumimoji="1" lang="en-US" altLang="zh-CN" b="0"/>
          </a:p>
        </p:txBody>
      </p:sp>
    </p:spTree>
    <p:extLst>
      <p:ext uri="{BB962C8B-B14F-4D97-AF65-F5344CB8AC3E}">
        <p14:creationId xmlns:p14="http://schemas.microsoft.com/office/powerpoint/2010/main" val="25242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9DC1DF-0622-19EA-5E2F-4AF22EB5D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Fault tolerance in distributed training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F4E8BA-E3E2-DE8F-7FF1-A1C9935DE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031074"/>
            <a:ext cx="8229600" cy="1869870"/>
          </a:xfrm>
        </p:spPr>
        <p:txBody>
          <a:bodyPr/>
          <a:lstStyle/>
          <a:p>
            <a:r>
              <a:rPr kumimoji="1" lang="en-US" altLang="zh-CN" dirty="0"/>
              <a:t>Really simple due to the BSP nature </a:t>
            </a:r>
          </a:p>
          <a:p>
            <a:pPr lvl="1"/>
            <a:r>
              <a:rPr kumimoji="1" lang="en-US" altLang="zh-CN" dirty="0"/>
              <a:t>Checkpoint the W (&amp; optimization states) per-iteration</a:t>
            </a:r>
          </a:p>
          <a:p>
            <a:pPr lvl="1"/>
            <a:r>
              <a:rPr kumimoji="1" lang="en-US" altLang="zh-CN" dirty="0"/>
              <a:t>Or per-several iterations to reduce overheads </a:t>
            </a:r>
          </a:p>
          <a:p>
            <a:pPr lvl="2"/>
            <a:r>
              <a:rPr kumimoji="1" lang="en-US" altLang="zh-CN" dirty="0"/>
              <a:t>GPUs fail not so often: 40 minutes</a:t>
            </a:r>
          </a:p>
          <a:p>
            <a:pPr lvl="2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ABE7F4-D300-DDB5-FC40-6822DA674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B3C1F8-58AF-A36E-AC94-BC93B3636AA1}"/>
              </a:ext>
            </a:extLst>
          </p:cNvPr>
          <p:cNvSpPr txBox="1"/>
          <p:nvPr/>
        </p:nvSpPr>
        <p:spPr>
          <a:xfrm>
            <a:off x="391130" y="913284"/>
            <a:ext cx="360547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200">
                <a:solidFill>
                  <a:srgbClr val="00905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execute on a master</a:t>
            </a:r>
          </a:p>
          <a:p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sz="2200" err="1">
                <a:latin typeface="Consolas" panose="020B0609020204030204" pitchFamily="49" charset="0"/>
                <a:cs typeface="Consolas" panose="020B0609020204030204" pitchFamily="49" charset="0"/>
              </a:rPr>
              <a:t>num_iters</a:t>
            </a:r>
            <a:r>
              <a:rPr kumimoji="1" lang="en-US" altLang="zh-CN" sz="220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kumimoji="1" lang="en-US" altLang="zh-CN" sz="2200"/>
              <a:t>     </a:t>
            </a:r>
            <a:endParaRPr kumimoji="1" lang="zh-CN" altLang="en-US" sz="220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7A99C23-EC06-6843-DADA-429F39367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09" y="1692508"/>
            <a:ext cx="3356039" cy="870085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1FB7365-8839-83CD-DD5D-F64DED4CCC61}"/>
              </a:ext>
            </a:extLst>
          </p:cNvPr>
          <p:cNvSpPr/>
          <p:nvPr/>
        </p:nvSpPr>
        <p:spPr>
          <a:xfrm>
            <a:off x="1312633" y="1913268"/>
            <a:ext cx="144016" cy="163960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7A95FB9-9ADA-1F12-BC6B-A88BD35A60A1}"/>
              </a:ext>
            </a:extLst>
          </p:cNvPr>
          <p:cNvSpPr txBox="1"/>
          <p:nvPr/>
        </p:nvSpPr>
        <p:spPr>
          <a:xfrm>
            <a:off x="1096609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>
                <a:latin typeface="Consolas" panose="020B0609020204030204" pitchFamily="49" charset="0"/>
                <a:cs typeface="Consolas" panose="020B0609020204030204" pitchFamily="49" charset="0"/>
              </a:rPr>
              <a:t>iter+1</a:t>
            </a:r>
            <a:endParaRPr lang="zh-CN" altLang="en-US" sz="16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4D07604-8089-AF60-7E41-28D3E889B6E3}"/>
              </a:ext>
            </a:extLst>
          </p:cNvPr>
          <p:cNvSpPr/>
          <p:nvPr/>
        </p:nvSpPr>
        <p:spPr>
          <a:xfrm>
            <a:off x="2054257" y="1913268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E1F5304-0C41-2804-D7AC-AEAC354ADB46}"/>
              </a:ext>
            </a:extLst>
          </p:cNvPr>
          <p:cNvSpPr/>
          <p:nvPr/>
        </p:nvSpPr>
        <p:spPr>
          <a:xfrm>
            <a:off x="4192953" y="1692507"/>
            <a:ext cx="194480" cy="216024"/>
          </a:xfrm>
          <a:prstGeom prst="rect">
            <a:avLst/>
          </a:prstGeom>
          <a:solidFill>
            <a:schemeClr val="bg1"/>
          </a:solidFill>
          <a:ln w="28575">
            <a:noFill/>
            <a:prstDash val="solid"/>
            <a:headEnd type="none" w="med" len="med"/>
            <a:tailEnd type="arrow" w="lg" len="lg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B2C8D7-4197-E558-DA42-5A5C4214BDD5}"/>
              </a:ext>
            </a:extLst>
          </p:cNvPr>
          <p:cNvSpPr txBox="1"/>
          <p:nvPr/>
        </p:nvSpPr>
        <p:spPr>
          <a:xfrm>
            <a:off x="1921625" y="1767066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E2FE05F-0D64-EEFC-191C-FB0D325A95F8}"/>
              </a:ext>
            </a:extLst>
          </p:cNvPr>
          <p:cNvSpPr txBox="1"/>
          <p:nvPr/>
        </p:nvSpPr>
        <p:spPr>
          <a:xfrm>
            <a:off x="4061819" y="1597789"/>
            <a:ext cx="1280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600" err="1">
                <a:latin typeface="Consolas" panose="020B0609020204030204" pitchFamily="49" charset="0"/>
                <a:cs typeface="Consolas" panose="020B0609020204030204" pitchFamily="49" charset="0"/>
              </a:rPr>
              <a:t>iter</a:t>
            </a:r>
            <a:endParaRPr lang="zh-CN" altLang="en-US" sz="160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101AEF8-EE56-9400-524C-73509FA84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2735" y="1129308"/>
            <a:ext cx="3105150" cy="170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57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Review of (distributed) &amp; 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3600" b="0" dirty="0">
                <a:latin typeface="+mn-lt"/>
              </a:rPr>
              <a:t>parallel computing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4781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206C6F-3E90-C143-3AB0-9B6FD7CA8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Devices available for computation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9B7F3D-33A4-1ADB-3EB4-82AE69874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E545E965-18F0-956F-3457-65CF0DAC0056}"/>
              </a:ext>
            </a:extLst>
          </p:cNvPr>
          <p:cNvCxnSpPr/>
          <p:nvPr/>
        </p:nvCxnSpPr>
        <p:spPr>
          <a:xfrm>
            <a:off x="-289048" y="3001516"/>
            <a:ext cx="9433048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E959E1AD-02CC-00DB-1DBF-5A6C30C79F60}"/>
              </a:ext>
            </a:extLst>
          </p:cNvPr>
          <p:cNvCxnSpPr>
            <a:cxnSpLocks/>
          </p:cNvCxnSpPr>
          <p:nvPr/>
        </p:nvCxnSpPr>
        <p:spPr>
          <a:xfrm>
            <a:off x="1942755" y="4585692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CB12A8FE-EDC3-614A-5BB0-9B509A7B2AC7}"/>
              </a:ext>
            </a:extLst>
          </p:cNvPr>
          <p:cNvSpPr/>
          <p:nvPr/>
        </p:nvSpPr>
        <p:spPr>
          <a:xfrm>
            <a:off x="6628051" y="4400282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Performance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ED9ABB-348A-4F88-C1BF-70B643B3856D}"/>
              </a:ext>
            </a:extLst>
          </p:cNvPr>
          <p:cNvSpPr txBox="1"/>
          <p:nvPr/>
        </p:nvSpPr>
        <p:spPr>
          <a:xfrm>
            <a:off x="3212746" y="3268436"/>
            <a:ext cx="2151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Apple M2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GPU 3.6 TFLOPs</a:t>
            </a: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B9DD14C-9B1B-7994-9446-5E3D95E75E96}"/>
              </a:ext>
            </a:extLst>
          </p:cNvPr>
          <p:cNvSpPr/>
          <p:nvPr/>
        </p:nvSpPr>
        <p:spPr>
          <a:xfrm>
            <a:off x="3635026" y="2849555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50" name="Picture 2" descr="Apple MacBook Air 13,6&quot; 2022 M2/8/256GB SSD 8C GPU Mitternacht MLY33D/A">
            <a:extLst>
              <a:ext uri="{FF2B5EF4-FFF2-40B4-BE49-F238E27FC236}">
                <a16:creationId xmlns:a16="http://schemas.microsoft.com/office/drawing/2014/main" id="{3C138975-881C-1879-AB62-4C6373716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192" y="1688455"/>
            <a:ext cx="9017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uawei Mate 60 Pro 5G 12 GB + 256 GB Grün">
            <a:extLst>
              <a:ext uri="{FF2B5EF4-FFF2-40B4-BE49-F238E27FC236}">
                <a16:creationId xmlns:a16="http://schemas.microsoft.com/office/drawing/2014/main" id="{6FF0B0C7-9F62-547C-AA99-2488E7BCA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54" y="1570483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19EE7753-2621-BF04-2E3B-81EBB7D4AEB3}"/>
              </a:ext>
            </a:extLst>
          </p:cNvPr>
          <p:cNvSpPr/>
          <p:nvPr/>
        </p:nvSpPr>
        <p:spPr>
          <a:xfrm>
            <a:off x="1928103" y="2864822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1D61D7-DA58-0C15-77DD-E1C050B3A6A1}"/>
              </a:ext>
            </a:extLst>
          </p:cNvPr>
          <p:cNvSpPr txBox="1"/>
          <p:nvPr/>
        </p:nvSpPr>
        <p:spPr>
          <a:xfrm>
            <a:off x="1484554" y="3268435"/>
            <a:ext cx="15752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Mate60 GPU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2.3 TFLOPs</a:t>
            </a:r>
            <a:endParaRPr lang="zh-CN" altLang="en-US" dirty="0"/>
          </a:p>
        </p:txBody>
      </p:sp>
      <p:pic>
        <p:nvPicPr>
          <p:cNvPr id="14" name="Picture 2" descr="NVIDIA A100 | NVIDIA">
            <a:extLst>
              <a:ext uri="{FF2B5EF4-FFF2-40B4-BE49-F238E27FC236}">
                <a16:creationId xmlns:a16="http://schemas.microsoft.com/office/drawing/2014/main" id="{0C7B907A-FF27-3D94-EE88-35F28F688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681" y="1602751"/>
            <a:ext cx="2097568" cy="118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椭圆 15">
            <a:extLst>
              <a:ext uri="{FF2B5EF4-FFF2-40B4-BE49-F238E27FC236}">
                <a16:creationId xmlns:a16="http://schemas.microsoft.com/office/drawing/2014/main" id="{E830F29D-C20E-77A3-7E66-D369CB147FE4}"/>
              </a:ext>
            </a:extLst>
          </p:cNvPr>
          <p:cNvSpPr/>
          <p:nvPr/>
        </p:nvSpPr>
        <p:spPr>
          <a:xfrm>
            <a:off x="5957465" y="2864199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5C4BE84-360D-61FE-07F0-CF2E170EF05D}"/>
              </a:ext>
            </a:extLst>
          </p:cNvPr>
          <p:cNvSpPr txBox="1"/>
          <p:nvPr/>
        </p:nvSpPr>
        <p:spPr>
          <a:xfrm>
            <a:off x="5148064" y="3265792"/>
            <a:ext cx="2354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NVIDIA A100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GPU 19.5 TFLOPs</a:t>
            </a:r>
            <a:endParaRPr lang="zh-CN" altLang="en-US" dirty="0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DE5C6356-D7D2-0031-BAD4-0BA0450F1AD0}"/>
              </a:ext>
            </a:extLst>
          </p:cNvPr>
          <p:cNvSpPr/>
          <p:nvPr/>
        </p:nvSpPr>
        <p:spPr>
          <a:xfrm>
            <a:off x="8072593" y="2864198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0" name="图片 19" descr="银色的电脑&#10;&#10;描述已自动生成">
            <a:extLst>
              <a:ext uri="{FF2B5EF4-FFF2-40B4-BE49-F238E27FC236}">
                <a16:creationId xmlns:a16="http://schemas.microsoft.com/office/drawing/2014/main" id="{8C180BB9-BEFD-9FFE-962F-A318FBDBFD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54" y="1705372"/>
            <a:ext cx="1230524" cy="917679"/>
          </a:xfrm>
          <a:prstGeom prst="rect">
            <a:avLst/>
          </a:prstGeom>
        </p:spPr>
      </p:pic>
      <p:sp>
        <p:nvSpPr>
          <p:cNvPr id="21" name="椭圆 20">
            <a:extLst>
              <a:ext uri="{FF2B5EF4-FFF2-40B4-BE49-F238E27FC236}">
                <a16:creationId xmlns:a16="http://schemas.microsoft.com/office/drawing/2014/main" id="{4960ECD0-6145-96A6-6BBB-4843D9BCB09A}"/>
              </a:ext>
            </a:extLst>
          </p:cNvPr>
          <p:cNvSpPr/>
          <p:nvPr/>
        </p:nvSpPr>
        <p:spPr>
          <a:xfrm>
            <a:off x="531496" y="2863575"/>
            <a:ext cx="288032" cy="288033"/>
          </a:xfrm>
          <a:prstGeom prst="ellipse">
            <a:avLst/>
          </a:prstGeom>
          <a:solidFill>
            <a:schemeClr val="bg1"/>
          </a:solidFill>
          <a:ln w="12700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1E11D9-4C28-EE6F-54E8-D2786BFF82E2}"/>
              </a:ext>
            </a:extLst>
          </p:cNvPr>
          <p:cNvSpPr txBox="1"/>
          <p:nvPr/>
        </p:nvSpPr>
        <p:spPr>
          <a:xfrm>
            <a:off x="-3723" y="3265792"/>
            <a:ext cx="157527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Intel i5-9600K, </a:t>
            </a:r>
          </a:p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single core: 6.3GFLOPS</a:t>
            </a:r>
          </a:p>
          <a:p>
            <a:r>
              <a:rPr lang="en" altLang="zh-CN" dirty="0">
                <a:solidFill>
                  <a:srgbClr val="202124"/>
                </a:solidFill>
                <a:ea typeface="Google Sans"/>
              </a:rPr>
              <a:t>Multiple cores: 37.7GFLOPS</a:t>
            </a:r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 </a:t>
            </a:r>
            <a:endParaRPr lang="zh-CN" altLang="en-US" dirty="0"/>
          </a:p>
        </p:txBody>
      </p:sp>
      <p:pic>
        <p:nvPicPr>
          <p:cNvPr id="24" name="图片 23" descr="图片包含 游戏机, 电子, 电路&#10;&#10;描述已自动生成">
            <a:extLst>
              <a:ext uri="{FF2B5EF4-FFF2-40B4-BE49-F238E27FC236}">
                <a16:creationId xmlns:a16="http://schemas.microsoft.com/office/drawing/2014/main" id="{D96C1C85-FEC3-5882-E6C4-6E4D6E31D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446" y="1309701"/>
            <a:ext cx="1198485" cy="127838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D9B08133-DE47-0855-45D1-633FDC2A9D57}"/>
              </a:ext>
            </a:extLst>
          </p:cNvPr>
          <p:cNvSpPr txBox="1"/>
          <p:nvPr/>
        </p:nvSpPr>
        <p:spPr>
          <a:xfrm>
            <a:off x="7380312" y="3274039"/>
            <a:ext cx="23545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dirty="0">
                <a:solidFill>
                  <a:srgbClr val="202124"/>
                </a:solidFill>
                <a:effectLst/>
                <a:ea typeface="Google Sans"/>
              </a:rPr>
              <a:t>Google TPUv4</a:t>
            </a:r>
          </a:p>
          <a:p>
            <a:r>
              <a:rPr lang="en-US" altLang="zh-CN" dirty="0"/>
              <a:t>275 TFLOPS</a:t>
            </a:r>
            <a:endParaRPr lang="zh-CN" altLang="en-US" dirty="0"/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4EB75D4B-587E-B7E6-F4C9-616189510BF1}"/>
              </a:ext>
            </a:extLst>
          </p:cNvPr>
          <p:cNvCxnSpPr>
            <a:cxnSpLocks/>
          </p:cNvCxnSpPr>
          <p:nvPr/>
        </p:nvCxnSpPr>
        <p:spPr>
          <a:xfrm>
            <a:off x="2923842" y="1417340"/>
            <a:ext cx="4448444" cy="0"/>
          </a:xfrm>
          <a:prstGeom prst="straightConnector1">
            <a:avLst/>
          </a:prstGeom>
          <a:ln w="22225">
            <a:solidFill>
              <a:schemeClr val="tx1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2DA5BC62-74DC-B787-CB14-9B2CD105C4F9}"/>
              </a:ext>
            </a:extLst>
          </p:cNvPr>
          <p:cNvSpPr/>
          <p:nvPr/>
        </p:nvSpPr>
        <p:spPr>
          <a:xfrm>
            <a:off x="783916" y="1232674"/>
            <a:ext cx="20056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Programmability</a:t>
            </a:r>
          </a:p>
        </p:txBody>
      </p:sp>
    </p:spTree>
    <p:extLst>
      <p:ext uri="{BB962C8B-B14F-4D97-AF65-F5344CB8AC3E}">
        <p14:creationId xmlns:p14="http://schemas.microsoft.com/office/powerpoint/2010/main" val="394908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0AC0F0-A761-1CB5-95C7-96DF21A1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Scaling a single-device with parallelism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E3C338-EB16-D012-9ECA-D58BD9116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General methods</a:t>
            </a:r>
          </a:p>
          <a:p>
            <a:pPr lvl="1"/>
            <a:r>
              <a:rPr kumimoji="1" lang="en-US" altLang="zh-CN" dirty="0"/>
              <a:t>Single core+: pipeline + super scalar with instruction level parallelism (ILP)</a:t>
            </a:r>
          </a:p>
          <a:p>
            <a:pPr lvl="1"/>
            <a:r>
              <a:rPr kumimoji="1" lang="en-US" altLang="zh-CN" dirty="0"/>
              <a:t>Single core++: added SIMD support </a:t>
            </a:r>
          </a:p>
          <a:p>
            <a:pPr lvl="1"/>
            <a:r>
              <a:rPr kumimoji="1" lang="en-US" altLang="zh-CN" dirty="0"/>
              <a:t>Single core+++: domain-specific accelerators (e.g., matrix accelerators) </a:t>
            </a:r>
          </a:p>
          <a:p>
            <a:pPr lvl="1"/>
            <a:r>
              <a:rPr kumimoji="1" lang="en-US" altLang="zh-CN" dirty="0"/>
              <a:t>Multiple core: a single core (single core, single core+, single core++, single core+++) can be glued together !  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are the trade-offs?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694A08A-7B79-41D0-70A3-14241626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6679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Review: the roofline model </a:t>
            </a:r>
            <a:endParaRPr lang="en-US" altLang="en-US" sz="1200" dirty="0"/>
          </a:p>
        </p:txBody>
      </p:sp>
      <p:sp>
        <p:nvSpPr>
          <p:cNvPr id="808963" name="Line 3"/>
          <p:cNvSpPr>
            <a:spLocks noChangeShapeType="1"/>
          </p:cNvSpPr>
          <p:nvPr/>
        </p:nvSpPr>
        <p:spPr bwMode="auto">
          <a:xfrm flipV="1">
            <a:off x="580057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4" name="Line 4"/>
          <p:cNvSpPr>
            <a:spLocks noChangeShapeType="1"/>
          </p:cNvSpPr>
          <p:nvPr/>
        </p:nvSpPr>
        <p:spPr bwMode="auto">
          <a:xfrm flipV="1">
            <a:off x="625777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5" name="Line 5"/>
          <p:cNvSpPr>
            <a:spLocks noChangeShapeType="1"/>
          </p:cNvSpPr>
          <p:nvPr/>
        </p:nvSpPr>
        <p:spPr bwMode="auto">
          <a:xfrm flipV="1">
            <a:off x="671378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6" name="Line 6"/>
          <p:cNvSpPr>
            <a:spLocks noChangeShapeType="1"/>
          </p:cNvSpPr>
          <p:nvPr/>
        </p:nvSpPr>
        <p:spPr bwMode="auto">
          <a:xfrm flipV="1">
            <a:off x="7170985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7" name="Line 7"/>
          <p:cNvSpPr>
            <a:spLocks noChangeShapeType="1"/>
          </p:cNvSpPr>
          <p:nvPr/>
        </p:nvSpPr>
        <p:spPr bwMode="auto">
          <a:xfrm flipV="1">
            <a:off x="7626994" y="1445774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8" name="Line 8"/>
          <p:cNvSpPr>
            <a:spLocks noChangeShapeType="1"/>
          </p:cNvSpPr>
          <p:nvPr/>
        </p:nvSpPr>
        <p:spPr bwMode="auto">
          <a:xfrm flipV="1">
            <a:off x="8084194" y="1441011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69" name="Line 9"/>
          <p:cNvSpPr>
            <a:spLocks noChangeShapeType="1"/>
          </p:cNvSpPr>
          <p:nvPr/>
        </p:nvSpPr>
        <p:spPr bwMode="auto">
          <a:xfrm flipV="1">
            <a:off x="8540203" y="1441011"/>
            <a:ext cx="0" cy="3427809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0" name="Line 10"/>
          <p:cNvSpPr>
            <a:spLocks noChangeShapeType="1"/>
          </p:cNvSpPr>
          <p:nvPr/>
        </p:nvSpPr>
        <p:spPr bwMode="auto">
          <a:xfrm flipH="1" flipV="1">
            <a:off x="5344566" y="4411620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1" name="Line 11"/>
          <p:cNvSpPr>
            <a:spLocks noChangeShapeType="1"/>
          </p:cNvSpPr>
          <p:nvPr/>
        </p:nvSpPr>
        <p:spPr bwMode="auto">
          <a:xfrm flipH="1" flipV="1">
            <a:off x="5344566" y="3954420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2" name="Line 12"/>
          <p:cNvSpPr>
            <a:spLocks noChangeShapeType="1"/>
          </p:cNvSpPr>
          <p:nvPr/>
        </p:nvSpPr>
        <p:spPr bwMode="auto">
          <a:xfrm flipH="1" flipV="1">
            <a:off x="5344566" y="34984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3" name="Line 13"/>
          <p:cNvSpPr>
            <a:spLocks noChangeShapeType="1"/>
          </p:cNvSpPr>
          <p:nvPr/>
        </p:nvSpPr>
        <p:spPr bwMode="auto">
          <a:xfrm flipH="1" flipV="1">
            <a:off x="5344566" y="30412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4" name="Line 14"/>
          <p:cNvSpPr>
            <a:spLocks noChangeShapeType="1"/>
          </p:cNvSpPr>
          <p:nvPr/>
        </p:nvSpPr>
        <p:spPr bwMode="auto">
          <a:xfrm flipH="1" flipV="1">
            <a:off x="5344566" y="25840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5" name="Line 15"/>
          <p:cNvSpPr>
            <a:spLocks noChangeShapeType="1"/>
          </p:cNvSpPr>
          <p:nvPr/>
        </p:nvSpPr>
        <p:spPr bwMode="auto">
          <a:xfrm flipH="1" flipV="1">
            <a:off x="5344566" y="21268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6" name="Line 16"/>
          <p:cNvSpPr>
            <a:spLocks noChangeShapeType="1"/>
          </p:cNvSpPr>
          <p:nvPr/>
        </p:nvSpPr>
        <p:spPr bwMode="auto">
          <a:xfrm flipH="1" flipV="1">
            <a:off x="5344566" y="1669611"/>
            <a:ext cx="3424238" cy="0"/>
          </a:xfrm>
          <a:prstGeom prst="line">
            <a:avLst/>
          </a:prstGeom>
          <a:noFill/>
          <a:ln w="9525">
            <a:solidFill>
              <a:srgbClr val="E6E6E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77" name="Text Box 17"/>
          <p:cNvSpPr txBox="1">
            <a:spLocks noChangeArrowheads="1"/>
          </p:cNvSpPr>
          <p:nvPr/>
        </p:nvSpPr>
        <p:spPr bwMode="auto">
          <a:xfrm>
            <a:off x="4450407" y="41830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2</a:t>
            </a:r>
          </a:p>
        </p:txBody>
      </p:sp>
      <p:sp>
        <p:nvSpPr>
          <p:cNvPr id="808978" name="Text Box 18"/>
          <p:cNvSpPr txBox="1">
            <a:spLocks noChangeArrowheads="1"/>
          </p:cNvSpPr>
          <p:nvPr/>
        </p:nvSpPr>
        <p:spPr bwMode="auto">
          <a:xfrm>
            <a:off x="5115966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8</a:t>
            </a:r>
            <a:endParaRPr lang="en-US" altLang="en-US" sz="1200"/>
          </a:p>
        </p:txBody>
      </p:sp>
      <p:sp>
        <p:nvSpPr>
          <p:cNvPr id="808979" name="Line 19"/>
          <p:cNvSpPr>
            <a:spLocks noChangeShapeType="1"/>
          </p:cNvSpPr>
          <p:nvPr/>
        </p:nvSpPr>
        <p:spPr bwMode="auto">
          <a:xfrm>
            <a:off x="5344566" y="4868820"/>
            <a:ext cx="342423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80" name="Text Box 20"/>
          <p:cNvSpPr txBox="1">
            <a:spLocks noChangeArrowheads="1"/>
          </p:cNvSpPr>
          <p:nvPr/>
        </p:nvSpPr>
        <p:spPr bwMode="auto">
          <a:xfrm>
            <a:off x="5344567" y="5326020"/>
            <a:ext cx="296822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flop:DRAM byte ratio</a:t>
            </a:r>
          </a:p>
        </p:txBody>
      </p:sp>
      <p:sp>
        <p:nvSpPr>
          <p:cNvPr id="808981" name="Text Box 21"/>
          <p:cNvSpPr txBox="1">
            <a:spLocks noChangeArrowheads="1"/>
          </p:cNvSpPr>
          <p:nvPr/>
        </p:nvSpPr>
        <p:spPr bwMode="auto">
          <a:xfrm rot="16200000">
            <a:off x="2948432" y="2922744"/>
            <a:ext cx="342304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2400"/>
              <a:t>attainable Gflop/s</a:t>
            </a:r>
          </a:p>
        </p:txBody>
      </p:sp>
      <p:sp>
        <p:nvSpPr>
          <p:cNvPr id="808982" name="Text Box 22"/>
          <p:cNvSpPr txBox="1">
            <a:spLocks noChangeArrowheads="1"/>
          </p:cNvSpPr>
          <p:nvPr/>
        </p:nvSpPr>
        <p:spPr bwMode="auto">
          <a:xfrm>
            <a:off x="4450407" y="37258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4</a:t>
            </a:r>
          </a:p>
        </p:txBody>
      </p:sp>
      <p:sp>
        <p:nvSpPr>
          <p:cNvPr id="808983" name="Text Box 23"/>
          <p:cNvSpPr txBox="1">
            <a:spLocks noChangeArrowheads="1"/>
          </p:cNvSpPr>
          <p:nvPr/>
        </p:nvSpPr>
        <p:spPr bwMode="auto">
          <a:xfrm>
            <a:off x="4450407" y="3269811"/>
            <a:ext cx="684610" cy="456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8</a:t>
            </a:r>
          </a:p>
        </p:txBody>
      </p:sp>
      <p:sp>
        <p:nvSpPr>
          <p:cNvPr id="808984" name="Text Box 24"/>
          <p:cNvSpPr txBox="1">
            <a:spLocks noChangeArrowheads="1"/>
          </p:cNvSpPr>
          <p:nvPr/>
        </p:nvSpPr>
        <p:spPr bwMode="auto">
          <a:xfrm>
            <a:off x="4450407" y="28126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16</a:t>
            </a:r>
          </a:p>
        </p:txBody>
      </p:sp>
      <p:sp>
        <p:nvSpPr>
          <p:cNvPr id="808985" name="Text Box 25"/>
          <p:cNvSpPr txBox="1">
            <a:spLocks noChangeArrowheads="1"/>
          </p:cNvSpPr>
          <p:nvPr/>
        </p:nvSpPr>
        <p:spPr bwMode="auto">
          <a:xfrm>
            <a:off x="4450407" y="23554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32</a:t>
            </a:r>
          </a:p>
        </p:txBody>
      </p:sp>
      <p:sp>
        <p:nvSpPr>
          <p:cNvPr id="808986" name="Text Box 26"/>
          <p:cNvSpPr txBox="1">
            <a:spLocks noChangeArrowheads="1"/>
          </p:cNvSpPr>
          <p:nvPr/>
        </p:nvSpPr>
        <p:spPr bwMode="auto">
          <a:xfrm>
            <a:off x="4450407" y="18982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64</a:t>
            </a:r>
          </a:p>
        </p:txBody>
      </p:sp>
      <p:sp>
        <p:nvSpPr>
          <p:cNvPr id="808987" name="Text Box 27"/>
          <p:cNvSpPr txBox="1">
            <a:spLocks noChangeArrowheads="1"/>
          </p:cNvSpPr>
          <p:nvPr/>
        </p:nvSpPr>
        <p:spPr bwMode="auto">
          <a:xfrm>
            <a:off x="4450407" y="1441011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128</a:t>
            </a:r>
          </a:p>
        </p:txBody>
      </p:sp>
      <p:sp>
        <p:nvSpPr>
          <p:cNvPr id="808988" name="Text Box 28"/>
          <p:cNvSpPr txBox="1">
            <a:spLocks noChangeArrowheads="1"/>
          </p:cNvSpPr>
          <p:nvPr/>
        </p:nvSpPr>
        <p:spPr bwMode="auto">
          <a:xfrm>
            <a:off x="5563641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4</a:t>
            </a:r>
            <a:endParaRPr lang="en-US" altLang="en-US" sz="1200"/>
          </a:p>
        </p:txBody>
      </p:sp>
      <p:sp>
        <p:nvSpPr>
          <p:cNvPr id="808989" name="Text Box 29"/>
          <p:cNvSpPr txBox="1">
            <a:spLocks noChangeArrowheads="1"/>
          </p:cNvSpPr>
          <p:nvPr/>
        </p:nvSpPr>
        <p:spPr bwMode="auto">
          <a:xfrm>
            <a:off x="6010125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 baseline="30000"/>
              <a:t>1</a:t>
            </a:r>
            <a:r>
              <a:rPr lang="en-US" altLang="en-US" sz="1200"/>
              <a:t>/</a:t>
            </a:r>
            <a:r>
              <a:rPr lang="en-US" altLang="en-US" sz="1200" baseline="-25000"/>
              <a:t>2</a:t>
            </a:r>
            <a:endParaRPr lang="en-US" altLang="en-US" sz="1200"/>
          </a:p>
        </p:txBody>
      </p:sp>
      <p:sp>
        <p:nvSpPr>
          <p:cNvPr id="808990" name="Text Box 30"/>
          <p:cNvSpPr txBox="1">
            <a:spLocks noChangeArrowheads="1"/>
          </p:cNvSpPr>
          <p:nvPr/>
        </p:nvSpPr>
        <p:spPr bwMode="auto">
          <a:xfrm>
            <a:off x="6494710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1</a:t>
            </a:r>
          </a:p>
        </p:txBody>
      </p:sp>
      <p:sp>
        <p:nvSpPr>
          <p:cNvPr id="808991" name="Text Box 31"/>
          <p:cNvSpPr txBox="1">
            <a:spLocks noChangeArrowheads="1"/>
          </p:cNvSpPr>
          <p:nvPr/>
        </p:nvSpPr>
        <p:spPr bwMode="auto">
          <a:xfrm>
            <a:off x="6942385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2</a:t>
            </a:r>
          </a:p>
        </p:txBody>
      </p:sp>
      <p:sp>
        <p:nvSpPr>
          <p:cNvPr id="808992" name="Text Box 32"/>
          <p:cNvSpPr txBox="1">
            <a:spLocks noChangeArrowheads="1"/>
          </p:cNvSpPr>
          <p:nvPr/>
        </p:nvSpPr>
        <p:spPr bwMode="auto">
          <a:xfrm>
            <a:off x="7390060" y="4868820"/>
            <a:ext cx="46553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4</a:t>
            </a:r>
          </a:p>
        </p:txBody>
      </p:sp>
      <p:sp>
        <p:nvSpPr>
          <p:cNvPr id="808993" name="Text Box 33"/>
          <p:cNvSpPr txBox="1">
            <a:spLocks noChangeArrowheads="1"/>
          </p:cNvSpPr>
          <p:nvPr/>
        </p:nvSpPr>
        <p:spPr bwMode="auto">
          <a:xfrm>
            <a:off x="7846069" y="4868820"/>
            <a:ext cx="4667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8</a:t>
            </a:r>
          </a:p>
        </p:txBody>
      </p:sp>
      <p:sp>
        <p:nvSpPr>
          <p:cNvPr id="808994" name="Text Box 34"/>
          <p:cNvSpPr txBox="1">
            <a:spLocks noChangeArrowheads="1"/>
          </p:cNvSpPr>
          <p:nvPr/>
        </p:nvSpPr>
        <p:spPr bwMode="auto">
          <a:xfrm>
            <a:off x="8303270" y="4868820"/>
            <a:ext cx="46553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altLang="en-US" sz="1200"/>
              <a:t>16</a:t>
            </a:r>
          </a:p>
        </p:txBody>
      </p:sp>
      <p:sp>
        <p:nvSpPr>
          <p:cNvPr id="808995" name="Line 35"/>
          <p:cNvSpPr>
            <a:spLocks noChangeShapeType="1"/>
          </p:cNvSpPr>
          <p:nvPr/>
        </p:nvSpPr>
        <p:spPr bwMode="auto">
          <a:xfrm flipV="1">
            <a:off x="5344566" y="1445774"/>
            <a:ext cx="0" cy="34278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808996" name="Text Box 36"/>
          <p:cNvSpPr txBox="1">
            <a:spLocks noChangeArrowheads="1"/>
          </p:cNvSpPr>
          <p:nvPr/>
        </p:nvSpPr>
        <p:spPr bwMode="auto">
          <a:xfrm>
            <a:off x="4431357" y="4640220"/>
            <a:ext cx="68461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r"/>
            <a:r>
              <a:rPr lang="en-US" altLang="en-US" sz="1200"/>
              <a:t>1</a:t>
            </a:r>
          </a:p>
        </p:txBody>
      </p:sp>
      <p:grpSp>
        <p:nvGrpSpPr>
          <p:cNvPr id="808997" name="Group 37"/>
          <p:cNvGrpSpPr>
            <a:grpSpLocks/>
          </p:cNvGrpSpPr>
          <p:nvPr/>
        </p:nvGrpSpPr>
        <p:grpSpPr bwMode="auto">
          <a:xfrm>
            <a:off x="7613898" y="1902975"/>
            <a:ext cx="926306" cy="396478"/>
            <a:chOff x="2673" y="1253"/>
            <a:chExt cx="778" cy="333"/>
          </a:xfrm>
        </p:grpSpPr>
        <p:sp>
          <p:nvSpPr>
            <p:cNvPr id="808998" name="Rectangle 38"/>
            <p:cNvSpPr>
              <a:spLocks noChangeArrowheads="1"/>
            </p:cNvSpPr>
            <p:nvPr/>
          </p:nvSpPr>
          <p:spPr bwMode="auto">
            <a:xfrm>
              <a:off x="2688" y="1487"/>
              <a:ext cx="763" cy="99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8999" name="Line 39"/>
            <p:cNvSpPr>
              <a:spLocks noChangeShapeType="1"/>
            </p:cNvSpPr>
            <p:nvPr/>
          </p:nvSpPr>
          <p:spPr bwMode="auto">
            <a:xfrm flipH="1" flipV="1">
              <a:off x="2685" y="1487"/>
              <a:ext cx="766" cy="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0" name="Text Box 40"/>
            <p:cNvSpPr txBox="1">
              <a:spLocks noChangeArrowheads="1"/>
            </p:cNvSpPr>
            <p:nvPr/>
          </p:nvSpPr>
          <p:spPr bwMode="auto">
            <a:xfrm>
              <a:off x="2673" y="1253"/>
              <a:ext cx="763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dirty="0">
                  <a:solidFill>
                    <a:srgbClr val="0000FF"/>
                  </a:solidFill>
                </a:rPr>
                <a:t>Peak flops</a:t>
              </a:r>
            </a:p>
          </p:txBody>
        </p:sp>
      </p:grpSp>
      <p:grpSp>
        <p:nvGrpSpPr>
          <p:cNvPr id="809001" name="Group 41"/>
          <p:cNvGrpSpPr>
            <a:grpSpLocks/>
          </p:cNvGrpSpPr>
          <p:nvPr/>
        </p:nvGrpSpPr>
        <p:grpSpPr bwMode="auto">
          <a:xfrm>
            <a:off x="5004048" y="2182770"/>
            <a:ext cx="3018235" cy="2400300"/>
            <a:chOff x="481" y="1488"/>
            <a:chExt cx="2535" cy="2016"/>
          </a:xfrm>
        </p:grpSpPr>
        <p:sp>
          <p:nvSpPr>
            <p:cNvPr id="809002" name="Freeform 42"/>
            <p:cNvSpPr>
              <a:spLocks/>
            </p:cNvSpPr>
            <p:nvPr/>
          </p:nvSpPr>
          <p:spPr bwMode="auto">
            <a:xfrm>
              <a:off x="783" y="1488"/>
              <a:ext cx="1920" cy="2016"/>
            </a:xfrm>
            <a:custGeom>
              <a:avLst/>
              <a:gdLst>
                <a:gd name="T0" fmla="*/ 0 w 1920"/>
                <a:gd name="T1" fmla="*/ 1920 h 2016"/>
                <a:gd name="T2" fmla="*/ 0 w 1920"/>
                <a:gd name="T3" fmla="*/ 2016 h 2016"/>
                <a:gd name="T4" fmla="*/ 1920 w 1920"/>
                <a:gd name="T5" fmla="*/ 96 h 2016"/>
                <a:gd name="T6" fmla="*/ 1920 w 1920"/>
                <a:gd name="T7" fmla="*/ 0 h 2016"/>
                <a:gd name="T8" fmla="*/ 0 w 1920"/>
                <a:gd name="T9" fmla="*/ 1920 h 2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0" h="2016">
                  <a:moveTo>
                    <a:pt x="0" y="1920"/>
                  </a:moveTo>
                  <a:lnTo>
                    <a:pt x="0" y="2016"/>
                  </a:lnTo>
                  <a:lnTo>
                    <a:pt x="1920" y="96"/>
                  </a:lnTo>
                  <a:lnTo>
                    <a:pt x="1920" y="0"/>
                  </a:lnTo>
                  <a:lnTo>
                    <a:pt x="0" y="192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3" name="Line 43"/>
            <p:cNvSpPr>
              <a:spLocks noChangeShapeType="1"/>
            </p:cNvSpPr>
            <p:nvPr/>
          </p:nvSpPr>
          <p:spPr bwMode="auto">
            <a:xfrm flipV="1">
              <a:off x="767" y="1489"/>
              <a:ext cx="1917" cy="1919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4" name="Text Box 44"/>
            <p:cNvSpPr txBox="1">
              <a:spLocks noChangeArrowheads="1"/>
            </p:cNvSpPr>
            <p:nvPr/>
          </p:nvSpPr>
          <p:spPr bwMode="auto">
            <a:xfrm rot="18900000">
              <a:off x="481" y="2113"/>
              <a:ext cx="2535" cy="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dirty="0">
                  <a:solidFill>
                    <a:srgbClr val="0000FF"/>
                  </a:solidFill>
                </a:rPr>
                <a:t>Stream Bandwidth</a:t>
              </a:r>
            </a:p>
          </p:txBody>
        </p:sp>
      </p:grpSp>
      <p:grpSp>
        <p:nvGrpSpPr>
          <p:cNvPr id="809005" name="Group 45"/>
          <p:cNvGrpSpPr>
            <a:grpSpLocks/>
          </p:cNvGrpSpPr>
          <p:nvPr/>
        </p:nvGrpSpPr>
        <p:grpSpPr bwMode="auto">
          <a:xfrm>
            <a:off x="6948343" y="2710216"/>
            <a:ext cx="222647" cy="2157413"/>
            <a:chOff x="2114" y="1931"/>
            <a:chExt cx="187" cy="1812"/>
          </a:xfrm>
        </p:grpSpPr>
        <p:sp>
          <p:nvSpPr>
            <p:cNvPr id="809006" name="Line 46"/>
            <p:cNvSpPr>
              <a:spLocks noChangeShapeType="1"/>
            </p:cNvSpPr>
            <p:nvPr/>
          </p:nvSpPr>
          <p:spPr bwMode="auto">
            <a:xfrm flipV="1">
              <a:off x="2301" y="1931"/>
              <a:ext cx="0" cy="1776"/>
            </a:xfrm>
            <a:prstGeom prst="line">
              <a:avLst/>
            </a:prstGeom>
            <a:noFill/>
            <a:ln w="38100">
              <a:solidFill>
                <a:srgbClr val="FF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09007" name="Text Box 47"/>
            <p:cNvSpPr txBox="1">
              <a:spLocks noChangeArrowheads="1"/>
            </p:cNvSpPr>
            <p:nvPr/>
          </p:nvSpPr>
          <p:spPr bwMode="auto">
            <a:xfrm rot="16200000">
              <a:off x="1296" y="2781"/>
              <a:ext cx="1780" cy="1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 algn="ctr"/>
              <a:r>
                <a:rPr lang="en-US" altLang="en-US" sz="1200" dirty="0">
                  <a:solidFill>
                    <a:srgbClr val="FF0080"/>
                  </a:solidFill>
                </a:rPr>
                <a:t>Kernel’s Arithmetic Intensity</a:t>
              </a:r>
            </a:p>
          </p:txBody>
        </p:sp>
      </p:grpSp>
      <p:sp>
        <p:nvSpPr>
          <p:cNvPr id="809008" name="Rectangle 48"/>
          <p:cNvSpPr>
            <a:spLocks noChangeArrowheads="1"/>
          </p:cNvSpPr>
          <p:nvPr/>
        </p:nvSpPr>
        <p:spPr bwMode="auto">
          <a:xfrm>
            <a:off x="5600701" y="1141810"/>
            <a:ext cx="1934765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/>
          <a:lstStyle>
            <a:lvl1pPr marL="342900" indent="-342900">
              <a:spcBef>
                <a:spcPct val="20000"/>
              </a:spcBef>
              <a:buClr>
                <a:srgbClr val="000080"/>
              </a:buClr>
              <a:buSzPct val="85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n-US" altLang="en-US" sz="1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45E692-F210-7B2B-9F7A-8B512BA47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056039" cy="442531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computation task should look at capabilities other than the computation </a:t>
            </a:r>
          </a:p>
          <a:p>
            <a:r>
              <a:rPr kumimoji="1" lang="en-US" altLang="zh-CN" dirty="0"/>
              <a:t>Given an application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we know how many FLOPs performed per-memory read, we can see whether it is computation bound or memory bound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Benefit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Give hints on the optimization directions </a:t>
            </a:r>
          </a:p>
          <a:p>
            <a:pPr lvl="1"/>
            <a:endParaRPr kumimoji="1" lang="en-US" altLang="zh-CN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6847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F183DB-72C6-18B7-248B-93C5B6F83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Why distributed computing?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11D1A4-4EDC-A8FB-74A2-81976FE14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Large computation requirements</a:t>
            </a:r>
          </a:p>
          <a:p>
            <a:pPr lvl="1"/>
            <a:r>
              <a:rPr kumimoji="1" lang="en-US" altLang="zh-CN" dirty="0"/>
              <a:t>E.g., training AI models, huge floating points required for each iteration</a:t>
            </a:r>
          </a:p>
          <a:p>
            <a:pPr marL="74250" lvl="1" indent="0">
              <a:buNone/>
            </a:pPr>
            <a:r>
              <a:rPr kumimoji="1" lang="en-US" altLang="zh-CN" sz="1800" b="0" dirty="0">
                <a:latin typeface="+mn-lt"/>
              </a:rPr>
              <a:t>     = 6 * #parameters * Batch size </a:t>
            </a:r>
          </a:p>
          <a:p>
            <a:pPr marL="36000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1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Arial" panose="020B0604020202020204"/>
                <a:ea typeface="微软雅黑"/>
              </a:rPr>
              <a:t>The trend continues </a:t>
            </a:r>
          </a:p>
          <a:p>
            <a:pPr marL="74250" lvl="1" indent="0">
              <a:buNone/>
            </a:pPr>
            <a:endParaRPr kumimoji="1" lang="en-US" altLang="zh-CN" b="0" dirty="0">
              <a:latin typeface="+mn-lt"/>
            </a:endParaRPr>
          </a:p>
          <a:p>
            <a:pPr indent="-285750"/>
            <a:r>
              <a:rPr kumimoji="1" lang="en-US" altLang="zh-CN" dirty="0"/>
              <a:t>Single device FLOPS (floating points per second) is insufficient </a:t>
            </a:r>
          </a:p>
          <a:p>
            <a:pPr lvl="1"/>
            <a:r>
              <a:rPr kumimoji="1" lang="en-US" altLang="zh-CN" dirty="0"/>
              <a:t>2X speed improvements per-year </a:t>
            </a:r>
          </a:p>
          <a:p>
            <a:pPr lvl="1"/>
            <a:r>
              <a:rPr kumimoji="1" lang="en-US" altLang="zh-CN" dirty="0"/>
              <a:t>Training computation required: 240+ X required per-year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5A5118-EC50-3595-C940-566AAC39F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242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E78FE-A132-3E65-59DE-0516805A3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Logical process for doing a computation </a:t>
            </a:r>
            <a:r>
              <a:rPr kumimoji="1" lang="en-US" altLang="zh-CN" dirty="0" err="1"/>
              <a:t>distributedly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75427-AEE0-F6C4-CF20-1A383A51D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1FB447E-3B33-9FC2-D079-1C666A252E9E}"/>
              </a:ext>
            </a:extLst>
          </p:cNvPr>
          <p:cNvSpPr/>
          <p:nvPr/>
        </p:nvSpPr>
        <p:spPr>
          <a:xfrm>
            <a:off x="562726" y="985292"/>
            <a:ext cx="7272808" cy="4982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A52D5B9-981A-624B-40CA-49EABF5B6DF5}"/>
              </a:ext>
            </a:extLst>
          </p:cNvPr>
          <p:cNvSpPr txBox="1"/>
          <p:nvPr/>
        </p:nvSpPr>
        <p:spPr>
          <a:xfrm>
            <a:off x="1093236" y="1031495"/>
            <a:ext cx="6427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large problem to solve, e.g., log processing, AI training </a:t>
            </a:r>
            <a:endParaRPr lang="zh-CN" altLang="en-US" dirty="0"/>
          </a:p>
        </p:txBody>
      </p:sp>
      <p:sp>
        <p:nvSpPr>
          <p:cNvPr id="8" name="下箭头 7">
            <a:extLst>
              <a:ext uri="{FF2B5EF4-FFF2-40B4-BE49-F238E27FC236}">
                <a16:creationId xmlns:a16="http://schemas.microsoft.com/office/drawing/2014/main" id="{53A6110B-13BA-3DA7-AE59-2529C6BC5154}"/>
              </a:ext>
            </a:extLst>
          </p:cNvPr>
          <p:cNvSpPr/>
          <p:nvPr/>
        </p:nvSpPr>
        <p:spPr>
          <a:xfrm>
            <a:off x="4019110" y="1483532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FBD78BA-C102-978C-1203-1FE58E4E2BA5}"/>
              </a:ext>
            </a:extLst>
          </p:cNvPr>
          <p:cNvSpPr/>
          <p:nvPr/>
        </p:nvSpPr>
        <p:spPr>
          <a:xfrm>
            <a:off x="562726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EA67A68-7C3F-0CA9-FDB1-F1CCEDE4083D}"/>
              </a:ext>
            </a:extLst>
          </p:cNvPr>
          <p:cNvSpPr/>
          <p:nvPr/>
        </p:nvSpPr>
        <p:spPr>
          <a:xfrm>
            <a:off x="1930878" y="1829528"/>
            <a:ext cx="1584176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4EB1AA7-0A62-BFF3-ED06-734E3325D67D}"/>
              </a:ext>
            </a:extLst>
          </p:cNvPr>
          <p:cNvSpPr/>
          <p:nvPr/>
        </p:nvSpPr>
        <p:spPr>
          <a:xfrm>
            <a:off x="3767082" y="1829528"/>
            <a:ext cx="1080120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4F11F23-0AE4-D584-F8BF-EFC421C9A06F}"/>
              </a:ext>
            </a:extLst>
          </p:cNvPr>
          <p:cNvSpPr/>
          <p:nvPr/>
        </p:nvSpPr>
        <p:spPr>
          <a:xfrm>
            <a:off x="5135234" y="1829528"/>
            <a:ext cx="1836204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3E64175-DB6D-3C39-3D07-D2FAD0EFE4C4}"/>
              </a:ext>
            </a:extLst>
          </p:cNvPr>
          <p:cNvSpPr/>
          <p:nvPr/>
        </p:nvSpPr>
        <p:spPr>
          <a:xfrm>
            <a:off x="7223466" y="1829528"/>
            <a:ext cx="612068" cy="360040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1587057-699F-FDAA-E0F7-F5D4BC82A64A}"/>
              </a:ext>
            </a:extLst>
          </p:cNvPr>
          <p:cNvSpPr txBox="1"/>
          <p:nvPr/>
        </p:nvSpPr>
        <p:spPr>
          <a:xfrm>
            <a:off x="539552" y="2305966"/>
            <a:ext cx="73191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Sub-problems. </a:t>
            </a:r>
            <a:r>
              <a:rPr kumimoji="1" lang="en-US" altLang="zh-CN" dirty="0"/>
              <a:t>Many alias, e.g., sub-tasks, sub-jobs (or simply jobs)</a:t>
            </a:r>
            <a:endParaRPr lang="zh-CN" altLang="en-US" dirty="0"/>
          </a:p>
        </p:txBody>
      </p:sp>
      <p:sp>
        <p:nvSpPr>
          <p:cNvPr id="15" name="下箭头 14">
            <a:extLst>
              <a:ext uri="{FF2B5EF4-FFF2-40B4-BE49-F238E27FC236}">
                <a16:creationId xmlns:a16="http://schemas.microsoft.com/office/drawing/2014/main" id="{1293609C-0D22-D5B3-E6EE-DB4B0F2B4338}"/>
              </a:ext>
            </a:extLst>
          </p:cNvPr>
          <p:cNvSpPr/>
          <p:nvPr/>
        </p:nvSpPr>
        <p:spPr>
          <a:xfrm>
            <a:off x="4019110" y="275167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597EEB-AF56-52E0-391F-791CB84941AA}"/>
              </a:ext>
            </a:extLst>
          </p:cNvPr>
          <p:cNvSpPr txBox="1"/>
          <p:nvPr/>
        </p:nvSpPr>
        <p:spPr>
          <a:xfrm>
            <a:off x="4847202" y="1447030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Decompose</a:t>
            </a:r>
            <a:endParaRPr lang="zh-CN" altLang="en-US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A003D83-848D-6307-3A20-CB4A8903334A}"/>
              </a:ext>
            </a:extLst>
          </p:cNvPr>
          <p:cNvSpPr txBox="1"/>
          <p:nvPr/>
        </p:nvSpPr>
        <p:spPr>
          <a:xfrm>
            <a:off x="4912433" y="2759024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Assignment</a:t>
            </a:r>
            <a:endParaRPr lang="zh-CN" altLang="en-US" b="1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E249A02-7D9A-2CC2-3378-C7405B751F44}"/>
              </a:ext>
            </a:extLst>
          </p:cNvPr>
          <p:cNvSpPr/>
          <p:nvPr/>
        </p:nvSpPr>
        <p:spPr>
          <a:xfrm>
            <a:off x="562726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C5CAD2C-5FB9-772B-98AF-658284E7D05F}"/>
              </a:ext>
            </a:extLst>
          </p:cNvPr>
          <p:cNvSpPr/>
          <p:nvPr/>
        </p:nvSpPr>
        <p:spPr>
          <a:xfrm>
            <a:off x="1157454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F7E232F-8D97-5155-D836-665F07EE1639}"/>
              </a:ext>
            </a:extLst>
          </p:cNvPr>
          <p:cNvSpPr/>
          <p:nvPr/>
        </p:nvSpPr>
        <p:spPr>
          <a:xfrm>
            <a:off x="1750858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4EF838-E55A-3A1E-2E89-88BA2DA33F64}"/>
              </a:ext>
            </a:extLst>
          </p:cNvPr>
          <p:cNvSpPr/>
          <p:nvPr/>
        </p:nvSpPr>
        <p:spPr>
          <a:xfrm>
            <a:off x="2344262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8263E7D-8648-3C40-E9CE-FBF44A926D34}"/>
              </a:ext>
            </a:extLst>
          </p:cNvPr>
          <p:cNvSpPr/>
          <p:nvPr/>
        </p:nvSpPr>
        <p:spPr>
          <a:xfrm>
            <a:off x="2938990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FADC4DC-BBEE-32EB-B58C-48E42AFB0472}"/>
              </a:ext>
            </a:extLst>
          </p:cNvPr>
          <p:cNvSpPr/>
          <p:nvPr/>
        </p:nvSpPr>
        <p:spPr>
          <a:xfrm>
            <a:off x="3533718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6BA0755-AB2A-017C-9F33-D91325E6031A}"/>
              </a:ext>
            </a:extLst>
          </p:cNvPr>
          <p:cNvSpPr/>
          <p:nvPr/>
        </p:nvSpPr>
        <p:spPr>
          <a:xfrm>
            <a:off x="4127122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E778C67-4C2B-5EFE-CF48-E95F10FFF504}"/>
              </a:ext>
            </a:extLst>
          </p:cNvPr>
          <p:cNvSpPr/>
          <p:nvPr/>
        </p:nvSpPr>
        <p:spPr>
          <a:xfrm>
            <a:off x="4720526" y="3207434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269FB5C-3740-C9EA-8265-D855ADCB09FF}"/>
              </a:ext>
            </a:extLst>
          </p:cNvPr>
          <p:cNvSpPr/>
          <p:nvPr/>
        </p:nvSpPr>
        <p:spPr>
          <a:xfrm>
            <a:off x="5315254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3C42F6F6-B83C-20BB-44C9-ADC505B26F99}"/>
              </a:ext>
            </a:extLst>
          </p:cNvPr>
          <p:cNvSpPr/>
          <p:nvPr/>
        </p:nvSpPr>
        <p:spPr>
          <a:xfrm>
            <a:off x="5909982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9C275DD-950D-F702-97B3-B8981DCADEBF}"/>
              </a:ext>
            </a:extLst>
          </p:cNvPr>
          <p:cNvSpPr/>
          <p:nvPr/>
        </p:nvSpPr>
        <p:spPr>
          <a:xfrm>
            <a:off x="6503386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42D2143-0CE5-3490-B064-2F760F94E515}"/>
              </a:ext>
            </a:extLst>
          </p:cNvPr>
          <p:cNvSpPr/>
          <p:nvPr/>
        </p:nvSpPr>
        <p:spPr>
          <a:xfrm>
            <a:off x="7096790" y="320571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899111A-9254-998A-C674-ACCA9CD9BAA8}"/>
              </a:ext>
            </a:extLst>
          </p:cNvPr>
          <p:cNvSpPr/>
          <p:nvPr/>
        </p:nvSpPr>
        <p:spPr>
          <a:xfrm>
            <a:off x="7693057" y="3212083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DCB338F-B9A1-48E7-E63C-0B2F73AF8CF4}"/>
              </a:ext>
            </a:extLst>
          </p:cNvPr>
          <p:cNvSpPr txBox="1"/>
          <p:nvPr/>
        </p:nvSpPr>
        <p:spPr>
          <a:xfrm>
            <a:off x="647564" y="3784903"/>
            <a:ext cx="73191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0" dirty="0"/>
              <a:t>A set of physical programs that can run on parallel units, e.g., a thread or a GPU kernel 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8542B7-ABD0-903E-EAA5-B943FB362815}"/>
              </a:ext>
            </a:extLst>
          </p:cNvPr>
          <p:cNvSpPr/>
          <p:nvPr/>
        </p:nvSpPr>
        <p:spPr>
          <a:xfrm>
            <a:off x="4019110" y="4419351"/>
            <a:ext cx="576064" cy="360040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51C31927-96AD-3F92-93C4-9110B5EC76B8}"/>
              </a:ext>
            </a:extLst>
          </p:cNvPr>
          <p:cNvSpPr txBox="1"/>
          <p:nvPr/>
        </p:nvSpPr>
        <p:spPr>
          <a:xfrm>
            <a:off x="4490942" y="4414705"/>
            <a:ext cx="43881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/>
              <a:t>Runtime Orchestration (or scheduling)  </a:t>
            </a:r>
            <a:endParaRPr lang="zh-CN" altLang="en-US" b="1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55993BE-C8B3-EF3D-2EEC-31CB575FE22D}"/>
              </a:ext>
            </a:extLst>
          </p:cNvPr>
          <p:cNvSpPr/>
          <p:nvPr/>
        </p:nvSpPr>
        <p:spPr>
          <a:xfrm>
            <a:off x="571753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188E6A2-0CD7-D2DD-D979-299450666495}"/>
              </a:ext>
            </a:extLst>
          </p:cNvPr>
          <p:cNvSpPr/>
          <p:nvPr/>
        </p:nvSpPr>
        <p:spPr>
          <a:xfrm>
            <a:off x="1166481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643E9E7-A2DD-4AA0-D475-A0FE65A7BFEB}"/>
              </a:ext>
            </a:extLst>
          </p:cNvPr>
          <p:cNvSpPr/>
          <p:nvPr/>
        </p:nvSpPr>
        <p:spPr>
          <a:xfrm>
            <a:off x="1759885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3AEDA6BE-C694-085F-973E-7AABEBF3EC65}"/>
              </a:ext>
            </a:extLst>
          </p:cNvPr>
          <p:cNvSpPr/>
          <p:nvPr/>
        </p:nvSpPr>
        <p:spPr>
          <a:xfrm>
            <a:off x="2353289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D9F5BA8-B891-F26D-29C2-463FBF2561C7}"/>
              </a:ext>
            </a:extLst>
          </p:cNvPr>
          <p:cNvSpPr/>
          <p:nvPr/>
        </p:nvSpPr>
        <p:spPr>
          <a:xfrm>
            <a:off x="2948017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AFC363E-4E7C-81B8-9DD4-62EB3CE6109C}"/>
              </a:ext>
            </a:extLst>
          </p:cNvPr>
          <p:cNvSpPr/>
          <p:nvPr/>
        </p:nvSpPr>
        <p:spPr>
          <a:xfrm>
            <a:off x="3542745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590211E-A7DB-26C0-7FA2-947C02603218}"/>
              </a:ext>
            </a:extLst>
          </p:cNvPr>
          <p:cNvSpPr/>
          <p:nvPr/>
        </p:nvSpPr>
        <p:spPr>
          <a:xfrm>
            <a:off x="4136149" y="4926130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DB9962F-7081-FF24-F120-48C02DE23BA0}"/>
              </a:ext>
            </a:extLst>
          </p:cNvPr>
          <p:cNvSpPr/>
          <p:nvPr/>
        </p:nvSpPr>
        <p:spPr>
          <a:xfrm>
            <a:off x="4790571" y="4926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C37DF843-D65B-E6E9-7C2F-70B3FA2C11E7}"/>
              </a:ext>
            </a:extLst>
          </p:cNvPr>
          <p:cNvSpPr/>
          <p:nvPr/>
        </p:nvSpPr>
        <p:spPr>
          <a:xfrm>
            <a:off x="5387108" y="493712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4E13B13-B8D0-94F7-E925-5F9A54A280B2}"/>
              </a:ext>
            </a:extLst>
          </p:cNvPr>
          <p:cNvSpPr/>
          <p:nvPr/>
        </p:nvSpPr>
        <p:spPr>
          <a:xfrm>
            <a:off x="5919009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993D58F-ABD9-8CC3-870B-9A33F54B5A3D}"/>
              </a:ext>
            </a:extLst>
          </p:cNvPr>
          <p:cNvSpPr/>
          <p:nvPr/>
        </p:nvSpPr>
        <p:spPr>
          <a:xfrm>
            <a:off x="6512413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4E3543DC-33DA-102F-D5B6-A15B7FB6FCB1}"/>
              </a:ext>
            </a:extLst>
          </p:cNvPr>
          <p:cNvSpPr/>
          <p:nvPr/>
        </p:nvSpPr>
        <p:spPr>
          <a:xfrm>
            <a:off x="7105817" y="4924406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CEF22E63-3DED-316E-7CAD-6A4F0BF967EE}"/>
              </a:ext>
            </a:extLst>
          </p:cNvPr>
          <p:cNvSpPr/>
          <p:nvPr/>
        </p:nvSpPr>
        <p:spPr>
          <a:xfrm>
            <a:off x="7702084" y="4930779"/>
            <a:ext cx="360040" cy="360040"/>
          </a:xfrm>
          <a:prstGeom prst="rect">
            <a:avLst/>
          </a:prstGeom>
          <a:solidFill>
            <a:srgbClr val="B0FFD3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8" name="肘形连接符 47">
            <a:extLst>
              <a:ext uri="{FF2B5EF4-FFF2-40B4-BE49-F238E27FC236}">
                <a16:creationId xmlns:a16="http://schemas.microsoft.com/office/drawing/2014/main" id="{2E1F04E7-76E7-E56E-19B1-660BF24D86E1}"/>
              </a:ext>
            </a:extLst>
          </p:cNvPr>
          <p:cNvCxnSpPr>
            <a:stCxn id="34" idx="0"/>
            <a:endCxn id="35" idx="0"/>
          </p:cNvCxnSpPr>
          <p:nvPr/>
        </p:nvCxnSpPr>
        <p:spPr>
          <a:xfrm rot="5400000" flipH="1" flipV="1">
            <a:off x="1049137" y="4633415"/>
            <a:ext cx="12700" cy="594728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肘形连接符 48">
            <a:extLst>
              <a:ext uri="{FF2B5EF4-FFF2-40B4-BE49-F238E27FC236}">
                <a16:creationId xmlns:a16="http://schemas.microsoft.com/office/drawing/2014/main" id="{92E10B0C-BC77-4A93-6B68-66CDCB67BC2B}"/>
              </a:ext>
            </a:extLst>
          </p:cNvPr>
          <p:cNvCxnSpPr>
            <a:cxnSpLocks/>
            <a:stCxn id="36" idx="2"/>
            <a:endCxn id="35" idx="2"/>
          </p:cNvCxnSpPr>
          <p:nvPr/>
        </p:nvCxnSpPr>
        <p:spPr>
          <a:xfrm rot="5400000">
            <a:off x="1643203" y="4994117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>
            <a:extLst>
              <a:ext uri="{FF2B5EF4-FFF2-40B4-BE49-F238E27FC236}">
                <a16:creationId xmlns:a16="http://schemas.microsoft.com/office/drawing/2014/main" id="{6DEEC206-807F-1DC5-14CA-03F4059547AB}"/>
              </a:ext>
            </a:extLst>
          </p:cNvPr>
          <p:cNvCxnSpPr>
            <a:cxnSpLocks/>
            <a:endCxn id="38" idx="0"/>
          </p:cNvCxnSpPr>
          <p:nvPr/>
        </p:nvCxnSpPr>
        <p:spPr>
          <a:xfrm flipV="1">
            <a:off x="2531882" y="4926130"/>
            <a:ext cx="596155" cy="10999"/>
          </a:xfrm>
          <a:prstGeom prst="bentConnector4">
            <a:avLst>
              <a:gd name="adj1" fmla="val -13305"/>
              <a:gd name="adj2" fmla="val 2178371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肘形连接符 63">
            <a:extLst>
              <a:ext uri="{FF2B5EF4-FFF2-40B4-BE49-F238E27FC236}">
                <a16:creationId xmlns:a16="http://schemas.microsoft.com/office/drawing/2014/main" id="{3B479CCC-646D-6265-9623-5563794F6BB7}"/>
              </a:ext>
            </a:extLst>
          </p:cNvPr>
          <p:cNvCxnSpPr>
            <a:cxnSpLocks/>
            <a:stCxn id="39" idx="2"/>
            <a:endCxn id="40" idx="2"/>
          </p:cNvCxnSpPr>
          <p:nvPr/>
        </p:nvCxnSpPr>
        <p:spPr>
          <a:xfrm rot="16200000" flipH="1">
            <a:off x="4019467" y="4989468"/>
            <a:ext cx="12700" cy="593404"/>
          </a:xfrm>
          <a:prstGeom prst="bentConnector3">
            <a:avLst>
              <a:gd name="adj1" fmla="val 180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>
            <a:extLst>
              <a:ext uri="{FF2B5EF4-FFF2-40B4-BE49-F238E27FC236}">
                <a16:creationId xmlns:a16="http://schemas.microsoft.com/office/drawing/2014/main" id="{A26F5A65-EB27-8723-AEC5-47F9210AA689}"/>
              </a:ext>
            </a:extLst>
          </p:cNvPr>
          <p:cNvCxnSpPr>
            <a:cxnSpLocks/>
            <a:stCxn id="40" idx="3"/>
            <a:endCxn id="41" idx="1"/>
          </p:cNvCxnSpPr>
          <p:nvPr/>
        </p:nvCxnSpPr>
        <p:spPr>
          <a:xfrm flipV="1">
            <a:off x="4496189" y="510614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肘形连接符 71">
            <a:extLst>
              <a:ext uri="{FF2B5EF4-FFF2-40B4-BE49-F238E27FC236}">
                <a16:creationId xmlns:a16="http://schemas.microsoft.com/office/drawing/2014/main" id="{B04CAED7-9EDE-BDCC-16E9-339934FCFC17}"/>
              </a:ext>
            </a:extLst>
          </p:cNvPr>
          <p:cNvCxnSpPr>
            <a:cxnSpLocks/>
          </p:cNvCxnSpPr>
          <p:nvPr/>
        </p:nvCxnSpPr>
        <p:spPr>
          <a:xfrm flipV="1">
            <a:off x="5135234" y="5110799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肘形连接符 72">
            <a:extLst>
              <a:ext uri="{FF2B5EF4-FFF2-40B4-BE49-F238E27FC236}">
                <a16:creationId xmlns:a16="http://schemas.microsoft.com/office/drawing/2014/main" id="{D9D4A43F-B931-9B73-62A3-C705C5CA0B25}"/>
              </a:ext>
            </a:extLst>
          </p:cNvPr>
          <p:cNvCxnSpPr>
            <a:cxnSpLocks/>
          </p:cNvCxnSpPr>
          <p:nvPr/>
        </p:nvCxnSpPr>
        <p:spPr>
          <a:xfrm flipV="1">
            <a:off x="5716639" y="5106312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>
            <a:extLst>
              <a:ext uri="{FF2B5EF4-FFF2-40B4-BE49-F238E27FC236}">
                <a16:creationId xmlns:a16="http://schemas.microsoft.com/office/drawing/2014/main" id="{63E5B1E8-0399-0C73-BE6B-4D59C6BAF7F4}"/>
              </a:ext>
            </a:extLst>
          </p:cNvPr>
          <p:cNvCxnSpPr>
            <a:cxnSpLocks/>
          </p:cNvCxnSpPr>
          <p:nvPr/>
        </p:nvCxnSpPr>
        <p:spPr>
          <a:xfrm flipV="1">
            <a:off x="6249636" y="5117006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肘形连接符 74">
            <a:extLst>
              <a:ext uri="{FF2B5EF4-FFF2-40B4-BE49-F238E27FC236}">
                <a16:creationId xmlns:a16="http://schemas.microsoft.com/office/drawing/2014/main" id="{7109BDD8-9B1E-472B-7ADD-E7FED97C173B}"/>
              </a:ext>
            </a:extLst>
          </p:cNvPr>
          <p:cNvCxnSpPr>
            <a:cxnSpLocks/>
          </p:cNvCxnSpPr>
          <p:nvPr/>
        </p:nvCxnSpPr>
        <p:spPr>
          <a:xfrm flipV="1">
            <a:off x="6840513" y="5120281"/>
            <a:ext cx="294382" cy="1"/>
          </a:xfrm>
          <a:prstGeom prst="bentConnector3">
            <a:avLst>
              <a:gd name="adj1" fmla="val 50000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肘形连接符 75">
            <a:extLst>
              <a:ext uri="{FF2B5EF4-FFF2-40B4-BE49-F238E27FC236}">
                <a16:creationId xmlns:a16="http://schemas.microsoft.com/office/drawing/2014/main" id="{E647E8DF-A4A6-7574-257D-24B739990EAB}"/>
              </a:ext>
            </a:extLst>
          </p:cNvPr>
          <p:cNvCxnSpPr>
            <a:cxnSpLocks/>
            <a:stCxn id="46" idx="2"/>
            <a:endCxn id="45" idx="2"/>
          </p:cNvCxnSpPr>
          <p:nvPr/>
        </p:nvCxnSpPr>
        <p:spPr>
          <a:xfrm rot="5400000" flipH="1">
            <a:off x="7580784" y="4989500"/>
            <a:ext cx="6373" cy="596267"/>
          </a:xfrm>
          <a:prstGeom prst="bentConnector3">
            <a:avLst>
              <a:gd name="adj1" fmla="val -3587008"/>
            </a:avLst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65230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209D43-FB71-F80B-1E64-5EA4B212D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Amdahl’s Law for decomposing the tasks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" altLang="zh-CN" dirty="0"/>
                  <a:t>Let </a:t>
                </a:r>
                <a14:m>
                  <m:oMath xmlns:m="http://schemas.openxmlformats.org/officeDocument/2006/math">
                    <m:r>
                      <a:rPr kumimoji="1" lang="en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</m:oMath>
                </a14:m>
                <a:r>
                  <a:rPr kumimoji="1" lang="en" altLang="zh-CN" dirty="0">
                    <a:solidFill>
                      <a:srgbClr val="C00000"/>
                    </a:solidFill>
                  </a:rPr>
                  <a:t> = the fraction </a:t>
                </a:r>
                <a:r>
                  <a:rPr kumimoji="1" lang="en" altLang="zh-CN" dirty="0"/>
                  <a:t>of total work that is </a:t>
                </a:r>
                <a:r>
                  <a:rPr kumimoji="1" lang="en" altLang="zh-CN" dirty="0">
                    <a:solidFill>
                      <a:srgbClr val="C00000"/>
                    </a:solidFill>
                  </a:rPr>
                  <a:t>inherently sequential</a:t>
                </a:r>
              </a:p>
              <a:p>
                <a:r>
                  <a:rPr kumimoji="1" lang="en" altLang="zh-CN" dirty="0"/>
                  <a:t>Max speedup on M machines given by: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B3A76AD7-63BA-0E79-5858-398B59669E8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F41EFC1-5D34-FA59-DEA8-F0E7E68F7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/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/>
                  <a:t>Speedup  </a:t>
                </a:r>
                <a14:m>
                  <m:oMath xmlns:m="http://schemas.openxmlformats.org/officeDocument/2006/math">
                    <m:r>
                      <a:rPr kumimoji="1" lang="en-US" altLang="zh-CN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kumimoji="1" lang="en-US" altLang="zh-CN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𝜶</m:t>
                        </m:r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f>
                          <m:fPr>
                            <m:ctrlPr>
                              <a:rPr kumimoji="1" lang="en-US" altLang="zh-CN" sz="3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kumimoji="1" lang="en" altLang="zh-CN" sz="32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𝜶</m:t>
                            </m:r>
                          </m:num>
                          <m:den>
                            <m:r>
                              <a:rPr kumimoji="1" lang="en-US" altLang="zh-CN" sz="3200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den>
                        </m:f>
                        <m:r>
                          <a:rPr kumimoji="1" lang="en-US" altLang="zh-CN" sz="3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E41A182-FE0E-7AC1-A604-42F59CD1F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1555571"/>
                <a:ext cx="4032448" cy="1014830"/>
              </a:xfrm>
              <a:prstGeom prst="rect">
                <a:avLst/>
              </a:prstGeom>
              <a:blipFill>
                <a:blip r:embed="rId4"/>
                <a:stretch>
                  <a:fillRect l="-15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2" descr="2: Graph demonstrating Amdahl's Law ">
            <a:extLst>
              <a:ext uri="{FF2B5EF4-FFF2-40B4-BE49-F238E27FC236}">
                <a16:creationId xmlns:a16="http://schemas.microsoft.com/office/drawing/2014/main" id="{8C848C70-48EA-BF6E-548E-67911DD7C8A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4" descr="2: Graph demonstrating Amdahl's Law ">
            <a:extLst>
              <a:ext uri="{FF2B5EF4-FFF2-40B4-BE49-F238E27FC236}">
                <a16:creationId xmlns:a16="http://schemas.microsoft.com/office/drawing/2014/main" id="{00A26F0F-A68A-92AB-E8CA-EC9F15B220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0" name="图片 9" descr="图表, 折线图&#10;&#10;描述已自动生成">
            <a:extLst>
              <a:ext uri="{FF2B5EF4-FFF2-40B4-BE49-F238E27FC236}">
                <a16:creationId xmlns:a16="http://schemas.microsoft.com/office/drawing/2014/main" id="{4AFC66E6-6A96-07BF-410F-2C7B18168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3018" y="2612308"/>
            <a:ext cx="3448931" cy="233715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69A92FC6-FAC4-31E3-6074-58E065317902}"/>
              </a:ext>
            </a:extLst>
          </p:cNvPr>
          <p:cNvSpPr txBox="1"/>
          <p:nvPr/>
        </p:nvSpPr>
        <p:spPr>
          <a:xfrm>
            <a:off x="-30931" y="5390499"/>
            <a:ext cx="79221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Source: https://</a:t>
            </a:r>
            <a:r>
              <a:rPr kumimoji="1" lang="en-US" altLang="zh-CN" sz="1400" dirty="0" err="1"/>
              <a:t>www.researchgate.net</a:t>
            </a:r>
            <a:r>
              <a:rPr kumimoji="1" lang="en-US" altLang="zh-CN" sz="1400" dirty="0"/>
              <a:t>/figure/Graph-demonstrating-Amdahls-Law_fig2_315696585</a:t>
            </a:r>
            <a:endParaRPr kumimoji="1" lang="zh-CN" altLang="en-US" sz="1400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EAD764A-9D2B-5BD5-0E72-AD46472FCF14}"/>
              </a:ext>
            </a:extLst>
          </p:cNvPr>
          <p:cNvSpPr/>
          <p:nvPr/>
        </p:nvSpPr>
        <p:spPr>
          <a:xfrm>
            <a:off x="382803" y="2363569"/>
            <a:ext cx="4493997" cy="64633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Takeaway: we should reduce sequential part during distributed computation </a:t>
            </a:r>
          </a:p>
        </p:txBody>
      </p:sp>
    </p:spTree>
    <p:extLst>
      <p:ext uri="{BB962C8B-B14F-4D97-AF65-F5344CB8AC3E}">
        <p14:creationId xmlns:p14="http://schemas.microsoft.com/office/powerpoint/2010/main" val="32253752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29547A-CE1D-B941-91FF-A641F592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implementation details to consider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AAD7DF-2AB4-E746-9FA4-26B3E4929F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Sending </a:t>
            </a:r>
            <a:r>
              <a:rPr kumimoji="1" lang="en-US" altLang="zh-CN" dirty="0">
                <a:solidFill>
                  <a:schemeClr val="tx1"/>
                </a:solidFill>
              </a:rPr>
              <a:t>data</a:t>
            </a:r>
            <a:r>
              <a:rPr kumimoji="1" lang="en-US" altLang="zh-CN" b="0" dirty="0">
                <a:solidFill>
                  <a:schemeClr val="tx1"/>
                </a:solidFill>
              </a:rPr>
              <a:t> to/from nodes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Coordinating</a:t>
            </a:r>
            <a:r>
              <a:rPr kumimoji="1" lang="en-US" altLang="zh-CN" b="0" dirty="0">
                <a:solidFill>
                  <a:schemeClr val="tx1"/>
                </a:solidFill>
              </a:rPr>
              <a:t> among nodes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Recovering from node </a:t>
            </a:r>
            <a:r>
              <a:rPr kumimoji="1" lang="en-US" altLang="zh-CN" dirty="0">
                <a:solidFill>
                  <a:schemeClr val="tx1"/>
                </a:solidFill>
              </a:rPr>
              <a:t>failure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Optimizing for </a:t>
            </a:r>
            <a:r>
              <a:rPr kumimoji="1" lang="en-US" altLang="zh-CN" dirty="0">
                <a:solidFill>
                  <a:schemeClr val="tx1"/>
                </a:solidFill>
              </a:rPr>
              <a:t>locality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Partition data to to enable more </a:t>
            </a:r>
            <a:r>
              <a:rPr kumimoji="1" lang="en-US" altLang="zh-CN" dirty="0">
                <a:solidFill>
                  <a:schemeClr val="tx1"/>
                </a:solidFill>
              </a:rPr>
              <a:t>parallelism</a:t>
            </a:r>
            <a:r>
              <a:rPr kumimoji="1" lang="en-US" altLang="zh-CN" b="0" dirty="0">
                <a:solidFill>
                  <a:schemeClr val="tx1"/>
                </a:solidFill>
              </a:rPr>
              <a:t>  </a:t>
            </a:r>
          </a:p>
          <a:p>
            <a:pPr marL="342900" indent="-342900">
              <a:buAutoNum type="arabicPeriod"/>
            </a:pPr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74A29C-A43E-C644-BAEF-C90DA9B35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9A9F30B-557A-E598-A2A2-412833C7B7EC}"/>
              </a:ext>
            </a:extLst>
          </p:cNvPr>
          <p:cNvSpPr/>
          <p:nvPr/>
        </p:nvSpPr>
        <p:spPr>
          <a:xfrm>
            <a:off x="441197" y="1129308"/>
            <a:ext cx="5328592" cy="2592288"/>
          </a:xfrm>
          <a:prstGeom prst="rect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CF8CE801-96CD-BAD1-6190-D5626729F278}"/>
              </a:ext>
            </a:extLst>
          </p:cNvPr>
          <p:cNvSpPr/>
          <p:nvPr/>
        </p:nvSpPr>
        <p:spPr>
          <a:xfrm>
            <a:off x="3753565" y="3471283"/>
            <a:ext cx="4032448" cy="92333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Common to many jobs! E.g., batch processing, graph processing, machine learning, etc. </a:t>
            </a:r>
            <a:endParaRPr lang="zh-CN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4633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07B5E4-2C6E-8712-2357-19AD3F620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we build a framework to hide the above tasks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F2C5EC-09A2-1C1A-306E-F6A1152F1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</a:p>
          <a:p>
            <a:pPr lvl="1"/>
            <a:r>
              <a:rPr kumimoji="1" lang="en-US" altLang="zh-CN" dirty="0"/>
              <a:t>Reduce programmer’s effort in solving the above challenges </a:t>
            </a:r>
          </a:p>
          <a:p>
            <a:r>
              <a:rPr kumimoji="1" lang="en-US" altLang="zh-CN" dirty="0"/>
              <a:t>Challenges </a:t>
            </a:r>
          </a:p>
          <a:p>
            <a:pPr lvl="1"/>
            <a:r>
              <a:rPr kumimoji="1" lang="en-US" altLang="zh-CN" dirty="0"/>
              <a:t>What are the abstraction? Thread &amp; RPC is insufficient </a:t>
            </a:r>
          </a:p>
          <a:p>
            <a:pPr lvl="1"/>
            <a:r>
              <a:rPr kumimoji="1" lang="en-US" altLang="zh-CN" dirty="0"/>
              <a:t>More general, harder to provide the above property </a:t>
            </a:r>
          </a:p>
          <a:p>
            <a:pPr lvl="1"/>
            <a:r>
              <a:rPr kumimoji="1" lang="en-US" altLang="zh-CN" dirty="0"/>
              <a:t>E.g., if a thread fails, how can we know its progress? </a:t>
            </a:r>
          </a:p>
          <a:p>
            <a:pPr lvl="2"/>
            <a:r>
              <a:rPr kumimoji="1" lang="en-US" altLang="zh-CN" dirty="0"/>
              <a:t>It’s a very hard problem, we will come back to it later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C8F426-7802-663E-340C-86892300A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829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1597F-3750-80C4-D909-28A5A1518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 &amp; Reduce abstraction in MapReduce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8BDF1F1-DFC5-866D-EB90-6D9E2099B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Map(input) -&gt; [</a:t>
            </a:r>
            <a:r>
              <a:rPr kumimoji="1" lang="en-US" altLang="zh-CN" dirty="0" err="1">
                <a:solidFill>
                  <a:srgbClr val="FF0000"/>
                </a:solidFill>
              </a:rPr>
              <a:t>k</a:t>
            </a:r>
            <a:r>
              <a:rPr kumimoji="1" lang="en-US" altLang="zh-CN" dirty="0" err="1"/>
              <a:t>,v</a:t>
            </a:r>
            <a:r>
              <a:rPr kumimoji="1" lang="en-US" altLang="zh-CN" dirty="0"/>
              <a:t>] </a:t>
            </a:r>
          </a:p>
          <a:p>
            <a:pPr lvl="1"/>
            <a:r>
              <a:rPr kumimoji="1" lang="en-US" altLang="zh-CN" dirty="0"/>
              <a:t>No f: the f is inside the Map itself (no high order function)</a:t>
            </a:r>
          </a:p>
          <a:p>
            <a:pPr lvl="1"/>
            <a:r>
              <a:rPr kumimoji="1" lang="en-US" altLang="zh-CN" dirty="0"/>
              <a:t>A map is the same within the lifecycle of a MapReduce calculation </a:t>
            </a:r>
          </a:p>
          <a:p>
            <a:r>
              <a:rPr kumimoji="1" lang="en-US" altLang="zh-CN" dirty="0"/>
              <a:t>Reduce(k, values) </a:t>
            </a:r>
          </a:p>
          <a:p>
            <a:pPr lvl="1"/>
            <a:r>
              <a:rPr kumimoji="1" lang="en-US" altLang="zh-CN" dirty="0"/>
              <a:t>Reduce on different keys can do parallelly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576DA5-66E1-8B02-3C0F-BDD39F83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491B3F6-9160-3564-C864-4C961F3E3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3088810"/>
            <a:ext cx="3877790" cy="262619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474179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F40402-A595-2C42-89F5-91AF216BF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The computation graph abstraction (DAG)</a:t>
            </a:r>
            <a:endParaRPr kumimoji="1" lang="zh-CN" altLang="en-US" b="1" dirty="0">
              <a:solidFill>
                <a:srgbClr val="0432FF"/>
              </a:solidFill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83C278-9AF5-DE4F-8E94-8698F09D8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Computations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" altLang="zh-CN" dirty="0"/>
              <a:t>expressed as a </a:t>
            </a:r>
            <a:r>
              <a:rPr kumimoji="1" lang="en" altLang="zh-CN" dirty="0">
                <a:solidFill>
                  <a:schemeClr val="accent1"/>
                </a:solidFill>
              </a:rPr>
              <a:t>graph (Directly acrylic graph) </a:t>
            </a:r>
          </a:p>
          <a:p>
            <a:pPr lvl="1"/>
            <a:r>
              <a:rPr kumimoji="1" lang="en" altLang="zh-CN" dirty="0"/>
              <a:t>Vertices are computations (or data) </a:t>
            </a:r>
          </a:p>
          <a:p>
            <a:pPr lvl="1"/>
            <a:r>
              <a:rPr kumimoji="1" lang="en" altLang="zh-CN" dirty="0"/>
              <a:t>Edges are communication channels</a:t>
            </a:r>
          </a:p>
          <a:p>
            <a:pPr lvl="1"/>
            <a:r>
              <a:rPr kumimoji="1" lang="en" altLang="zh-CN" dirty="0"/>
              <a:t>Each vertex has several input and output edges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4182DD-D419-6546-8BE9-05B560FD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3" name="Flowchart: Connector 3">
            <a:extLst>
              <a:ext uri="{FF2B5EF4-FFF2-40B4-BE49-F238E27FC236}">
                <a16:creationId xmlns:a16="http://schemas.microsoft.com/office/drawing/2014/main" id="{0F83A794-2098-C043-9B51-C1B2E080BF3B}"/>
              </a:ext>
            </a:extLst>
          </p:cNvPr>
          <p:cNvSpPr/>
          <p:nvPr/>
        </p:nvSpPr>
        <p:spPr>
          <a:xfrm>
            <a:off x="2938518" y="4381500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4" name="Flowchart: Connector 4">
            <a:extLst>
              <a:ext uri="{FF2B5EF4-FFF2-40B4-BE49-F238E27FC236}">
                <a16:creationId xmlns:a16="http://schemas.microsoft.com/office/drawing/2014/main" id="{80C0337C-E6A7-F245-95BD-ADCB1EF74F04}"/>
              </a:ext>
            </a:extLst>
          </p:cNvPr>
          <p:cNvSpPr/>
          <p:nvPr/>
        </p:nvSpPr>
        <p:spPr>
          <a:xfrm>
            <a:off x="2476500" y="5016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5" name="Flowchart: Connector 5">
            <a:extLst>
              <a:ext uri="{FF2B5EF4-FFF2-40B4-BE49-F238E27FC236}">
                <a16:creationId xmlns:a16="http://schemas.microsoft.com/office/drawing/2014/main" id="{A68C36B0-84B3-6F4D-BF93-91B6B0628C67}"/>
              </a:ext>
            </a:extLst>
          </p:cNvPr>
          <p:cNvSpPr/>
          <p:nvPr/>
        </p:nvSpPr>
        <p:spPr>
          <a:xfrm>
            <a:off x="3616685" y="3973328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6" name="Flowchart: Connector 6">
            <a:extLst>
              <a:ext uri="{FF2B5EF4-FFF2-40B4-BE49-F238E27FC236}">
                <a16:creationId xmlns:a16="http://schemas.microsoft.com/office/drawing/2014/main" id="{878A29CD-4743-4E4A-941E-2D9EAE18C722}"/>
              </a:ext>
            </a:extLst>
          </p:cNvPr>
          <p:cNvSpPr/>
          <p:nvPr/>
        </p:nvSpPr>
        <p:spPr>
          <a:xfrm>
            <a:off x="3912791" y="32385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7" name="Flowchart: Connector 7">
            <a:extLst>
              <a:ext uri="{FF2B5EF4-FFF2-40B4-BE49-F238E27FC236}">
                <a16:creationId xmlns:a16="http://schemas.microsoft.com/office/drawing/2014/main" id="{32CEB1C9-9432-0449-9837-4DE89FB647D1}"/>
              </a:ext>
            </a:extLst>
          </p:cNvPr>
          <p:cNvSpPr/>
          <p:nvPr/>
        </p:nvSpPr>
        <p:spPr>
          <a:xfrm>
            <a:off x="3492500" y="4889500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8" name="Flowchart: Connector 8">
            <a:extLst>
              <a:ext uri="{FF2B5EF4-FFF2-40B4-BE49-F238E27FC236}">
                <a16:creationId xmlns:a16="http://schemas.microsoft.com/office/drawing/2014/main" id="{C8A87037-BFAC-814F-A098-82F548DFF861}"/>
              </a:ext>
            </a:extLst>
          </p:cNvPr>
          <p:cNvSpPr/>
          <p:nvPr/>
        </p:nvSpPr>
        <p:spPr>
          <a:xfrm>
            <a:off x="4826000" y="4663081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59" name="Flowchart: Connector 9">
            <a:extLst>
              <a:ext uri="{FF2B5EF4-FFF2-40B4-BE49-F238E27FC236}">
                <a16:creationId xmlns:a16="http://schemas.microsoft.com/office/drawing/2014/main" id="{EAB4643B-8DB2-C348-8C63-BB672BF2DCBC}"/>
              </a:ext>
            </a:extLst>
          </p:cNvPr>
          <p:cNvSpPr/>
          <p:nvPr/>
        </p:nvSpPr>
        <p:spPr>
          <a:xfrm>
            <a:off x="5143500" y="5086994"/>
            <a:ext cx="240000" cy="240000"/>
          </a:xfrm>
          <a:prstGeom prst="flowChartConnector">
            <a:avLst/>
          </a:prstGeom>
          <a:solidFill>
            <a:srgbClr val="00B0F0"/>
          </a:solidFill>
          <a:ln w="38100">
            <a:solidFill>
              <a:srgbClr val="00B0F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60" name="Rectangle 10">
            <a:extLst>
              <a:ext uri="{FF2B5EF4-FFF2-40B4-BE49-F238E27FC236}">
                <a16:creationId xmlns:a16="http://schemas.microsoft.com/office/drawing/2014/main" id="{7EB6A145-72EC-2C4E-9603-751D97573F4E}"/>
              </a:ext>
            </a:extLst>
          </p:cNvPr>
          <p:cNvSpPr/>
          <p:nvPr/>
        </p:nvSpPr>
        <p:spPr>
          <a:xfrm>
            <a:off x="4002060" y="5240575"/>
            <a:ext cx="872355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Inputs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1" name="Straight Arrow Connector 12">
            <a:extLst>
              <a:ext uri="{FF2B5EF4-FFF2-40B4-BE49-F238E27FC236}">
                <a16:creationId xmlns:a16="http://schemas.microsoft.com/office/drawing/2014/main" id="{91A3B1A7-204B-0248-8D10-DCFA1713F3E3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2681353" y="4586353"/>
            <a:ext cx="292313" cy="465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14">
            <a:extLst>
              <a:ext uri="{FF2B5EF4-FFF2-40B4-BE49-F238E27FC236}">
                <a16:creationId xmlns:a16="http://schemas.microsoft.com/office/drawing/2014/main" id="{01BF9C1F-0B81-4240-9F5B-371A8D2CBF33}"/>
              </a:ext>
            </a:extLst>
          </p:cNvPr>
          <p:cNvCxnSpPr>
            <a:stCxn id="57" idx="1"/>
            <a:endCxn id="53" idx="5"/>
          </p:cNvCxnSpPr>
          <p:nvPr/>
        </p:nvCxnSpPr>
        <p:spPr>
          <a:xfrm flipH="1" flipV="1">
            <a:off x="3143370" y="4586353"/>
            <a:ext cx="384278" cy="338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Flowchart: Connector 17">
            <a:extLst>
              <a:ext uri="{FF2B5EF4-FFF2-40B4-BE49-F238E27FC236}">
                <a16:creationId xmlns:a16="http://schemas.microsoft.com/office/drawing/2014/main" id="{AA85A733-43F8-CE46-AF2C-A11B92CB0DF1}"/>
              </a:ext>
            </a:extLst>
          </p:cNvPr>
          <p:cNvSpPr/>
          <p:nvPr/>
        </p:nvSpPr>
        <p:spPr>
          <a:xfrm>
            <a:off x="3917370" y="4516283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4" name="Straight Arrow Connector 18">
            <a:extLst>
              <a:ext uri="{FF2B5EF4-FFF2-40B4-BE49-F238E27FC236}">
                <a16:creationId xmlns:a16="http://schemas.microsoft.com/office/drawing/2014/main" id="{87465E3F-D748-8F41-81C0-9FE8C961ACAE}"/>
              </a:ext>
            </a:extLst>
          </p:cNvPr>
          <p:cNvCxnSpPr>
            <a:stCxn id="57" idx="7"/>
            <a:endCxn id="63" idx="3"/>
          </p:cNvCxnSpPr>
          <p:nvPr/>
        </p:nvCxnSpPr>
        <p:spPr>
          <a:xfrm flipV="1">
            <a:off x="3697353" y="4721136"/>
            <a:ext cx="255165" cy="20351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21">
            <a:extLst>
              <a:ext uri="{FF2B5EF4-FFF2-40B4-BE49-F238E27FC236}">
                <a16:creationId xmlns:a16="http://schemas.microsoft.com/office/drawing/2014/main" id="{BB639821-648F-3047-B105-7ED394D227C7}"/>
              </a:ext>
            </a:extLst>
          </p:cNvPr>
          <p:cNvCxnSpPr>
            <a:stCxn id="59" idx="1"/>
            <a:endCxn id="63" idx="5"/>
          </p:cNvCxnSpPr>
          <p:nvPr/>
        </p:nvCxnSpPr>
        <p:spPr>
          <a:xfrm flipH="1" flipV="1">
            <a:off x="4122223" y="4721136"/>
            <a:ext cx="1056425" cy="40100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Flowchart: Connector 24">
            <a:extLst>
              <a:ext uri="{FF2B5EF4-FFF2-40B4-BE49-F238E27FC236}">
                <a16:creationId xmlns:a16="http://schemas.microsoft.com/office/drawing/2014/main" id="{EA5A3BFC-8051-EB4C-BF19-3233480F4BF2}"/>
              </a:ext>
            </a:extLst>
          </p:cNvPr>
          <p:cNvSpPr/>
          <p:nvPr/>
        </p:nvSpPr>
        <p:spPr>
          <a:xfrm>
            <a:off x="4674167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67" name="Straight Arrow Connector 26">
            <a:extLst>
              <a:ext uri="{FF2B5EF4-FFF2-40B4-BE49-F238E27FC236}">
                <a16:creationId xmlns:a16="http://schemas.microsoft.com/office/drawing/2014/main" id="{6E03DE17-95BF-B64D-92B8-1314E53CC88B}"/>
              </a:ext>
            </a:extLst>
          </p:cNvPr>
          <p:cNvCxnSpPr>
            <a:stCxn id="58" idx="0"/>
            <a:endCxn id="66" idx="4"/>
          </p:cNvCxnSpPr>
          <p:nvPr/>
        </p:nvCxnSpPr>
        <p:spPr>
          <a:xfrm flipH="1" flipV="1">
            <a:off x="4794167" y="4423081"/>
            <a:ext cx="151833" cy="240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29">
            <a:extLst>
              <a:ext uri="{FF2B5EF4-FFF2-40B4-BE49-F238E27FC236}">
                <a16:creationId xmlns:a16="http://schemas.microsoft.com/office/drawing/2014/main" id="{B7765203-A0D5-EE44-9AB7-2994B96054E0}"/>
              </a:ext>
            </a:extLst>
          </p:cNvPr>
          <p:cNvCxnSpPr>
            <a:stCxn id="59" idx="7"/>
            <a:endCxn id="69" idx="4"/>
          </p:cNvCxnSpPr>
          <p:nvPr/>
        </p:nvCxnSpPr>
        <p:spPr>
          <a:xfrm flipV="1">
            <a:off x="5348353" y="4423081"/>
            <a:ext cx="246648" cy="69906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lowchart: Connector 32">
            <a:extLst>
              <a:ext uri="{FF2B5EF4-FFF2-40B4-BE49-F238E27FC236}">
                <a16:creationId xmlns:a16="http://schemas.microsoft.com/office/drawing/2014/main" id="{42F14688-713A-124B-BE3A-8FF54F08EE5D}"/>
              </a:ext>
            </a:extLst>
          </p:cNvPr>
          <p:cNvSpPr/>
          <p:nvPr/>
        </p:nvSpPr>
        <p:spPr>
          <a:xfrm>
            <a:off x="5475000" y="4183081"/>
            <a:ext cx="240000" cy="240000"/>
          </a:xfrm>
          <a:prstGeom prst="flowChartConnector">
            <a:avLst/>
          </a:prstGeom>
          <a:solidFill>
            <a:srgbClr val="FF0066"/>
          </a:solidFill>
          <a:ln w="38100">
            <a:solidFill>
              <a:srgbClr val="FF0066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0" name="Straight Arrow Connector 33">
            <a:extLst>
              <a:ext uri="{FF2B5EF4-FFF2-40B4-BE49-F238E27FC236}">
                <a16:creationId xmlns:a16="http://schemas.microsoft.com/office/drawing/2014/main" id="{42A4E6F8-021F-DB47-BF8D-2148F4870507}"/>
              </a:ext>
            </a:extLst>
          </p:cNvPr>
          <p:cNvCxnSpPr>
            <a:stCxn id="58" idx="7"/>
            <a:endCxn id="69" idx="3"/>
          </p:cNvCxnSpPr>
          <p:nvPr/>
        </p:nvCxnSpPr>
        <p:spPr>
          <a:xfrm flipV="1">
            <a:off x="5030853" y="4387933"/>
            <a:ext cx="479295" cy="31029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36">
            <a:extLst>
              <a:ext uri="{FF2B5EF4-FFF2-40B4-BE49-F238E27FC236}">
                <a16:creationId xmlns:a16="http://schemas.microsoft.com/office/drawing/2014/main" id="{C6383F52-BB6E-8341-AE49-C6A28E258998}"/>
              </a:ext>
            </a:extLst>
          </p:cNvPr>
          <p:cNvCxnSpPr>
            <a:stCxn id="53" idx="7"/>
            <a:endCxn id="55" idx="3"/>
          </p:cNvCxnSpPr>
          <p:nvPr/>
        </p:nvCxnSpPr>
        <p:spPr>
          <a:xfrm flipV="1">
            <a:off x="3143370" y="4178181"/>
            <a:ext cx="508463" cy="238467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Flowchart: Connector 39">
            <a:extLst>
              <a:ext uri="{FF2B5EF4-FFF2-40B4-BE49-F238E27FC236}">
                <a16:creationId xmlns:a16="http://schemas.microsoft.com/office/drawing/2014/main" id="{7B6FCA9C-E2B4-C048-A701-3E60881EC05E}"/>
              </a:ext>
            </a:extLst>
          </p:cNvPr>
          <p:cNvSpPr/>
          <p:nvPr/>
        </p:nvSpPr>
        <p:spPr>
          <a:xfrm>
            <a:off x="4159637" y="4031156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3" name="Flowchart: Connector 40">
            <a:extLst>
              <a:ext uri="{FF2B5EF4-FFF2-40B4-BE49-F238E27FC236}">
                <a16:creationId xmlns:a16="http://schemas.microsoft.com/office/drawing/2014/main" id="{F047AD7E-F113-034C-82AA-A684420D0CF7}"/>
              </a:ext>
            </a:extLst>
          </p:cNvPr>
          <p:cNvSpPr/>
          <p:nvPr/>
        </p:nvSpPr>
        <p:spPr>
          <a:xfrm>
            <a:off x="4699000" y="3788081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4" name="Straight Arrow Connector 41">
            <a:extLst>
              <a:ext uri="{FF2B5EF4-FFF2-40B4-BE49-F238E27FC236}">
                <a16:creationId xmlns:a16="http://schemas.microsoft.com/office/drawing/2014/main" id="{5FBCC6E1-C7BB-7E40-B1A5-0B6AA761DF4B}"/>
              </a:ext>
            </a:extLst>
          </p:cNvPr>
          <p:cNvCxnSpPr>
            <a:stCxn id="69" idx="1"/>
            <a:endCxn id="77" idx="4"/>
          </p:cNvCxnSpPr>
          <p:nvPr/>
        </p:nvCxnSpPr>
        <p:spPr>
          <a:xfrm flipH="1" flipV="1">
            <a:off x="5270500" y="4011473"/>
            <a:ext cx="239648" cy="2067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44">
            <a:extLst>
              <a:ext uri="{FF2B5EF4-FFF2-40B4-BE49-F238E27FC236}">
                <a16:creationId xmlns:a16="http://schemas.microsoft.com/office/drawing/2014/main" id="{DB8E643B-E63C-F342-AEFC-8574AE8C9D39}"/>
              </a:ext>
            </a:extLst>
          </p:cNvPr>
          <p:cNvCxnSpPr>
            <a:stCxn id="63" idx="7"/>
            <a:endCxn id="72" idx="4"/>
          </p:cNvCxnSpPr>
          <p:nvPr/>
        </p:nvCxnSpPr>
        <p:spPr>
          <a:xfrm flipV="1">
            <a:off x="4122223" y="4271156"/>
            <a:ext cx="157414" cy="280275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47">
            <a:extLst>
              <a:ext uri="{FF2B5EF4-FFF2-40B4-BE49-F238E27FC236}">
                <a16:creationId xmlns:a16="http://schemas.microsoft.com/office/drawing/2014/main" id="{F58FDBA0-4BD4-2546-B901-CA57B59B9868}"/>
              </a:ext>
            </a:extLst>
          </p:cNvPr>
          <p:cNvCxnSpPr>
            <a:stCxn id="66" idx="0"/>
            <a:endCxn id="73" idx="4"/>
          </p:cNvCxnSpPr>
          <p:nvPr/>
        </p:nvCxnSpPr>
        <p:spPr>
          <a:xfrm flipV="1">
            <a:off x="4794167" y="4028081"/>
            <a:ext cx="24833" cy="1550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Flowchart: Connector 52">
            <a:extLst>
              <a:ext uri="{FF2B5EF4-FFF2-40B4-BE49-F238E27FC236}">
                <a16:creationId xmlns:a16="http://schemas.microsoft.com/office/drawing/2014/main" id="{991B7C72-D4E7-4549-AC81-237556047FEF}"/>
              </a:ext>
            </a:extLst>
          </p:cNvPr>
          <p:cNvSpPr/>
          <p:nvPr/>
        </p:nvSpPr>
        <p:spPr>
          <a:xfrm>
            <a:off x="5150500" y="3771473"/>
            <a:ext cx="240000" cy="240000"/>
          </a:xfrm>
          <a:prstGeom prst="flowChartConnector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78" name="Flowchart: Connector 55">
            <a:extLst>
              <a:ext uri="{FF2B5EF4-FFF2-40B4-BE49-F238E27FC236}">
                <a16:creationId xmlns:a16="http://schemas.microsoft.com/office/drawing/2014/main" id="{69DF1A0E-D644-A045-BCA8-E1BF04BC4373}"/>
              </a:ext>
            </a:extLst>
          </p:cNvPr>
          <p:cNvSpPr/>
          <p:nvPr/>
        </p:nvSpPr>
        <p:spPr>
          <a:xfrm>
            <a:off x="4653718" y="3175000"/>
            <a:ext cx="240000" cy="240000"/>
          </a:xfrm>
          <a:prstGeom prst="flowChartConnector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79" name="Straight Arrow Connector 56">
            <a:extLst>
              <a:ext uri="{FF2B5EF4-FFF2-40B4-BE49-F238E27FC236}">
                <a16:creationId xmlns:a16="http://schemas.microsoft.com/office/drawing/2014/main" id="{7D4CAB11-E2FD-C94D-8E2C-E2DA55FFFE4E}"/>
              </a:ext>
            </a:extLst>
          </p:cNvPr>
          <p:cNvCxnSpPr>
            <a:stCxn id="55" idx="7"/>
            <a:endCxn id="56" idx="3"/>
          </p:cNvCxnSpPr>
          <p:nvPr/>
        </p:nvCxnSpPr>
        <p:spPr>
          <a:xfrm flipV="1">
            <a:off x="3821538" y="3443353"/>
            <a:ext cx="126401" cy="56512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59">
            <a:extLst>
              <a:ext uri="{FF2B5EF4-FFF2-40B4-BE49-F238E27FC236}">
                <a16:creationId xmlns:a16="http://schemas.microsoft.com/office/drawing/2014/main" id="{82A909B8-8609-4A4D-8318-D4B7CE3BF0E6}"/>
              </a:ext>
            </a:extLst>
          </p:cNvPr>
          <p:cNvCxnSpPr>
            <a:stCxn id="55" idx="6"/>
            <a:endCxn id="78" idx="2"/>
          </p:cNvCxnSpPr>
          <p:nvPr/>
        </p:nvCxnSpPr>
        <p:spPr>
          <a:xfrm flipV="1">
            <a:off x="3856685" y="3295000"/>
            <a:ext cx="797033" cy="7983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62">
            <a:extLst>
              <a:ext uri="{FF2B5EF4-FFF2-40B4-BE49-F238E27FC236}">
                <a16:creationId xmlns:a16="http://schemas.microsoft.com/office/drawing/2014/main" id="{78D00093-582B-FB4A-8B86-BC7E12149656}"/>
              </a:ext>
            </a:extLst>
          </p:cNvPr>
          <p:cNvCxnSpPr>
            <a:stCxn id="72" idx="0"/>
            <a:endCxn id="56" idx="4"/>
          </p:cNvCxnSpPr>
          <p:nvPr/>
        </p:nvCxnSpPr>
        <p:spPr>
          <a:xfrm flipH="1" flipV="1">
            <a:off x="4032791" y="3478500"/>
            <a:ext cx="246846" cy="55265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65">
            <a:extLst>
              <a:ext uri="{FF2B5EF4-FFF2-40B4-BE49-F238E27FC236}">
                <a16:creationId xmlns:a16="http://schemas.microsoft.com/office/drawing/2014/main" id="{99D71594-AF9A-EE46-9104-DFDAB7C10FBD}"/>
              </a:ext>
            </a:extLst>
          </p:cNvPr>
          <p:cNvCxnSpPr>
            <a:stCxn id="72" idx="7"/>
            <a:endCxn id="78" idx="3"/>
          </p:cNvCxnSpPr>
          <p:nvPr/>
        </p:nvCxnSpPr>
        <p:spPr>
          <a:xfrm flipV="1">
            <a:off x="4364490" y="3379853"/>
            <a:ext cx="324376" cy="68645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68">
            <a:extLst>
              <a:ext uri="{FF2B5EF4-FFF2-40B4-BE49-F238E27FC236}">
                <a16:creationId xmlns:a16="http://schemas.microsoft.com/office/drawing/2014/main" id="{EFC01637-3306-F143-9B01-8FA5EC422A05}"/>
              </a:ext>
            </a:extLst>
          </p:cNvPr>
          <p:cNvCxnSpPr>
            <a:stCxn id="73" idx="2"/>
            <a:endCxn id="56" idx="5"/>
          </p:cNvCxnSpPr>
          <p:nvPr/>
        </p:nvCxnSpPr>
        <p:spPr>
          <a:xfrm flipH="1" flipV="1">
            <a:off x="4117643" y="3443353"/>
            <a:ext cx="581357" cy="46472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71">
            <a:extLst>
              <a:ext uri="{FF2B5EF4-FFF2-40B4-BE49-F238E27FC236}">
                <a16:creationId xmlns:a16="http://schemas.microsoft.com/office/drawing/2014/main" id="{041F087A-4B20-2547-B364-933559AB8197}"/>
              </a:ext>
            </a:extLst>
          </p:cNvPr>
          <p:cNvCxnSpPr>
            <a:stCxn id="73" idx="0"/>
            <a:endCxn id="78" idx="4"/>
          </p:cNvCxnSpPr>
          <p:nvPr/>
        </p:nvCxnSpPr>
        <p:spPr>
          <a:xfrm flipH="1" flipV="1">
            <a:off x="4773718" y="3415000"/>
            <a:ext cx="45283" cy="373081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76">
            <a:extLst>
              <a:ext uri="{FF2B5EF4-FFF2-40B4-BE49-F238E27FC236}">
                <a16:creationId xmlns:a16="http://schemas.microsoft.com/office/drawing/2014/main" id="{00DB711F-99BC-DD4B-B27B-F93C8C7D164E}"/>
              </a:ext>
            </a:extLst>
          </p:cNvPr>
          <p:cNvCxnSpPr>
            <a:stCxn id="77" idx="1"/>
            <a:endCxn id="78" idx="5"/>
          </p:cNvCxnSpPr>
          <p:nvPr/>
        </p:nvCxnSpPr>
        <p:spPr>
          <a:xfrm flipH="1" flipV="1">
            <a:off x="4858570" y="3379853"/>
            <a:ext cx="327078" cy="426768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79">
            <a:extLst>
              <a:ext uri="{FF2B5EF4-FFF2-40B4-BE49-F238E27FC236}">
                <a16:creationId xmlns:a16="http://schemas.microsoft.com/office/drawing/2014/main" id="{F4A4CC10-8001-5749-898A-0A12D2046A57}"/>
              </a:ext>
            </a:extLst>
          </p:cNvPr>
          <p:cNvCxnSpPr>
            <a:stCxn id="77" idx="1"/>
            <a:endCxn id="56" idx="6"/>
          </p:cNvCxnSpPr>
          <p:nvPr/>
        </p:nvCxnSpPr>
        <p:spPr>
          <a:xfrm flipH="1" flipV="1">
            <a:off x="4152791" y="3358500"/>
            <a:ext cx="1032857" cy="44812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9">
            <a:extLst>
              <a:ext uri="{FF2B5EF4-FFF2-40B4-BE49-F238E27FC236}">
                <a16:creationId xmlns:a16="http://schemas.microsoft.com/office/drawing/2014/main" id="{6E737293-09BA-1149-BBB0-AC957D06A946}"/>
              </a:ext>
            </a:extLst>
          </p:cNvPr>
          <p:cNvSpPr/>
          <p:nvPr/>
        </p:nvSpPr>
        <p:spPr>
          <a:xfrm>
            <a:off x="5329663" y="2921000"/>
            <a:ext cx="1035861" cy="348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Outputs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" name="Rectangle 90">
            <a:extLst>
              <a:ext uri="{FF2B5EF4-FFF2-40B4-BE49-F238E27FC236}">
                <a16:creationId xmlns:a16="http://schemas.microsoft.com/office/drawing/2014/main" id="{7D107E46-897A-5944-B4BB-CB6F77DFAB36}"/>
              </a:ext>
            </a:extLst>
          </p:cNvPr>
          <p:cNvSpPr/>
          <p:nvPr/>
        </p:nvSpPr>
        <p:spPr>
          <a:xfrm>
            <a:off x="5570340" y="4553595"/>
            <a:ext cx="2351926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Channels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(file, pipe, memory)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Rectangle 91">
            <a:extLst>
              <a:ext uri="{FF2B5EF4-FFF2-40B4-BE49-F238E27FC236}">
                <a16:creationId xmlns:a16="http://schemas.microsoft.com/office/drawing/2014/main" id="{F4E66E4D-6948-664A-ACD1-E704C7B2D676}"/>
              </a:ext>
            </a:extLst>
          </p:cNvPr>
          <p:cNvSpPr/>
          <p:nvPr/>
        </p:nvSpPr>
        <p:spPr>
          <a:xfrm>
            <a:off x="1936704" y="3415000"/>
            <a:ext cx="1319593" cy="6054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Processing</a:t>
            </a:r>
            <a:b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Vertices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92">
            <a:extLst>
              <a:ext uri="{FF2B5EF4-FFF2-40B4-BE49-F238E27FC236}">
                <a16:creationId xmlns:a16="http://schemas.microsoft.com/office/drawing/2014/main" id="{D75A3252-DDA2-CC4A-83AE-9D6D9B697862}"/>
              </a:ext>
            </a:extLst>
          </p:cNvPr>
          <p:cNvCxnSpPr/>
          <p:nvPr/>
        </p:nvCxnSpPr>
        <p:spPr>
          <a:xfrm>
            <a:off x="3058518" y="3806621"/>
            <a:ext cx="497483" cy="16670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6">
            <a:extLst>
              <a:ext uri="{FF2B5EF4-FFF2-40B4-BE49-F238E27FC236}">
                <a16:creationId xmlns:a16="http://schemas.microsoft.com/office/drawing/2014/main" id="{0387F9DE-3AC6-4F48-A67E-02DCB56AC6B9}"/>
              </a:ext>
            </a:extLst>
          </p:cNvPr>
          <p:cNvCxnSpPr/>
          <p:nvPr/>
        </p:nvCxnSpPr>
        <p:spPr>
          <a:xfrm>
            <a:off x="2716500" y="3973329"/>
            <a:ext cx="222018" cy="34487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9">
            <a:extLst>
              <a:ext uri="{FF2B5EF4-FFF2-40B4-BE49-F238E27FC236}">
                <a16:creationId xmlns:a16="http://schemas.microsoft.com/office/drawing/2014/main" id="{5C079689-F23B-A045-BEBF-4AA53780E8E6}"/>
              </a:ext>
            </a:extLst>
          </p:cNvPr>
          <p:cNvCxnSpPr>
            <a:stCxn id="60" idx="3"/>
          </p:cNvCxnSpPr>
          <p:nvPr/>
        </p:nvCxnSpPr>
        <p:spPr>
          <a:xfrm flipV="1">
            <a:off x="4874415" y="5207007"/>
            <a:ext cx="165900" cy="208007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100">
            <a:extLst>
              <a:ext uri="{FF2B5EF4-FFF2-40B4-BE49-F238E27FC236}">
                <a16:creationId xmlns:a16="http://schemas.microsoft.com/office/drawing/2014/main" id="{6B2C3318-F10D-EB46-8E65-82864FDF4199}"/>
              </a:ext>
            </a:extLst>
          </p:cNvPr>
          <p:cNvCxnSpPr/>
          <p:nvPr/>
        </p:nvCxnSpPr>
        <p:spPr>
          <a:xfrm flipH="1" flipV="1">
            <a:off x="3746501" y="5143500"/>
            <a:ext cx="260959" cy="225358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105">
            <a:extLst>
              <a:ext uri="{FF2B5EF4-FFF2-40B4-BE49-F238E27FC236}">
                <a16:creationId xmlns:a16="http://schemas.microsoft.com/office/drawing/2014/main" id="{C41C3B6E-40F4-F64E-8C33-84262383D125}"/>
              </a:ext>
            </a:extLst>
          </p:cNvPr>
          <p:cNvCxnSpPr/>
          <p:nvPr/>
        </p:nvCxnSpPr>
        <p:spPr>
          <a:xfrm flipH="1" flipV="1">
            <a:off x="4939001" y="2937789"/>
            <a:ext cx="406183" cy="11999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106">
            <a:extLst>
              <a:ext uri="{FF2B5EF4-FFF2-40B4-BE49-F238E27FC236}">
                <a16:creationId xmlns:a16="http://schemas.microsoft.com/office/drawing/2014/main" id="{DE884F89-43B2-5248-A938-A66D1342460A}"/>
              </a:ext>
            </a:extLst>
          </p:cNvPr>
          <p:cNvCxnSpPr/>
          <p:nvPr/>
        </p:nvCxnSpPr>
        <p:spPr>
          <a:xfrm flipH="1">
            <a:off x="5606572" y="4698229"/>
            <a:ext cx="552928" cy="3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Flowchart: Connector 112">
            <a:extLst>
              <a:ext uri="{FF2B5EF4-FFF2-40B4-BE49-F238E27FC236}">
                <a16:creationId xmlns:a16="http://schemas.microsoft.com/office/drawing/2014/main" id="{16FBDB89-C28F-484F-A3B5-DB7C2F46EEB2}"/>
              </a:ext>
            </a:extLst>
          </p:cNvPr>
          <p:cNvSpPr/>
          <p:nvPr/>
        </p:nvSpPr>
        <p:spPr>
          <a:xfrm>
            <a:off x="3912791" y="2794000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sp>
        <p:nvSpPr>
          <p:cNvPr id="97" name="Flowchart: Connector 113">
            <a:extLst>
              <a:ext uri="{FF2B5EF4-FFF2-40B4-BE49-F238E27FC236}">
                <a16:creationId xmlns:a16="http://schemas.microsoft.com/office/drawing/2014/main" id="{68C3852F-B718-674A-A003-D8428E45980A}"/>
              </a:ext>
            </a:extLst>
          </p:cNvPr>
          <p:cNvSpPr/>
          <p:nvPr/>
        </p:nvSpPr>
        <p:spPr>
          <a:xfrm>
            <a:off x="4653718" y="2754288"/>
            <a:ext cx="240000" cy="240000"/>
          </a:xfrm>
          <a:prstGeom prst="flowChartConnector">
            <a:avLst/>
          </a:prstGeom>
          <a:solidFill>
            <a:schemeClr val="bg2">
              <a:lumMod val="50000"/>
            </a:schemeClr>
          </a:solidFill>
          <a:ln w="38100">
            <a:solidFill>
              <a:schemeClr val="bg2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38100" rIns="0" bIns="381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333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cxnSp>
        <p:nvCxnSpPr>
          <p:cNvPr id="98" name="Straight Arrow Connector 114">
            <a:extLst>
              <a:ext uri="{FF2B5EF4-FFF2-40B4-BE49-F238E27FC236}">
                <a16:creationId xmlns:a16="http://schemas.microsoft.com/office/drawing/2014/main" id="{D680BC9A-7797-294B-B8FF-53F0C6D55638}"/>
              </a:ext>
            </a:extLst>
          </p:cNvPr>
          <p:cNvCxnSpPr>
            <a:stCxn id="56" idx="0"/>
            <a:endCxn id="96" idx="4"/>
          </p:cNvCxnSpPr>
          <p:nvPr/>
        </p:nvCxnSpPr>
        <p:spPr>
          <a:xfrm flipV="1">
            <a:off x="4032791" y="3034000"/>
            <a:ext cx="0" cy="20450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117">
            <a:extLst>
              <a:ext uri="{FF2B5EF4-FFF2-40B4-BE49-F238E27FC236}">
                <a16:creationId xmlns:a16="http://schemas.microsoft.com/office/drawing/2014/main" id="{EC2121EA-C1D9-F54D-8C43-F6799E1C1578}"/>
              </a:ext>
            </a:extLst>
          </p:cNvPr>
          <p:cNvCxnSpPr>
            <a:stCxn id="78" idx="0"/>
            <a:endCxn id="97" idx="4"/>
          </p:cNvCxnSpPr>
          <p:nvPr/>
        </p:nvCxnSpPr>
        <p:spPr>
          <a:xfrm flipV="1">
            <a:off x="4773718" y="2994288"/>
            <a:ext cx="0" cy="18071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7981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32F31A-875A-7053-02A4-79B415180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MapReduce vs. DAG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82D3BC-B237-542D-CD71-BAB863791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Sending </a:t>
            </a:r>
            <a:r>
              <a:rPr kumimoji="1" lang="en-US" altLang="zh-CN" dirty="0">
                <a:solidFill>
                  <a:schemeClr val="tx1"/>
                </a:solidFill>
              </a:rPr>
              <a:t>data</a:t>
            </a:r>
            <a:r>
              <a:rPr kumimoji="1" lang="en-US" altLang="zh-CN" b="0" dirty="0">
                <a:solidFill>
                  <a:schemeClr val="tx1"/>
                </a:solidFill>
              </a:rPr>
              <a:t> to/from nodes 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(both done) </a:t>
            </a:r>
          </a:p>
          <a:p>
            <a:pPr marL="342900" indent="-342900">
              <a:buAutoNum type="arabicPeriod"/>
            </a:pPr>
            <a:r>
              <a:rPr kumimoji="1" lang="en-US" altLang="zh-CN" dirty="0">
                <a:solidFill>
                  <a:schemeClr val="tx1"/>
                </a:solidFill>
              </a:rPr>
              <a:t>Coordinating</a:t>
            </a:r>
            <a:r>
              <a:rPr kumimoji="1" lang="en-US" altLang="zh-CN" b="0" dirty="0">
                <a:solidFill>
                  <a:schemeClr val="tx1"/>
                </a:solidFill>
              </a:rPr>
              <a:t> among nodes 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(both done)</a:t>
            </a: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Recovering from node </a:t>
            </a:r>
            <a:r>
              <a:rPr kumimoji="1" lang="en-US" altLang="zh-CN" dirty="0">
                <a:solidFill>
                  <a:schemeClr val="tx1"/>
                </a:solidFill>
              </a:rPr>
              <a:t>failure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 (both done)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Optimizing for </a:t>
            </a:r>
            <a:r>
              <a:rPr kumimoji="1" lang="en-US" altLang="zh-CN" dirty="0">
                <a:solidFill>
                  <a:schemeClr val="tx1"/>
                </a:solidFill>
              </a:rPr>
              <a:t>locality</a:t>
            </a:r>
            <a:r>
              <a:rPr kumimoji="1" lang="en-US" altLang="zh-CN" b="0" dirty="0">
                <a:solidFill>
                  <a:schemeClr val="tx1"/>
                </a:solidFill>
                <a:highlight>
                  <a:srgbClr val="FFFF00"/>
                </a:highlight>
              </a:rPr>
              <a:t> (both done)</a:t>
            </a:r>
            <a:endParaRPr kumimoji="1" lang="en-US" altLang="zh-CN" dirty="0">
              <a:solidFill>
                <a:schemeClr val="tx1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Partition data to to enable more </a:t>
            </a:r>
            <a:r>
              <a:rPr kumimoji="1" lang="en-US" altLang="zh-CN" dirty="0">
                <a:solidFill>
                  <a:schemeClr val="tx1"/>
                </a:solidFill>
              </a:rPr>
              <a:t>parallelism</a:t>
            </a:r>
            <a:r>
              <a:rPr kumimoji="1" lang="en-US" altLang="zh-CN" b="0" dirty="0">
                <a:solidFill>
                  <a:schemeClr val="tx1"/>
                </a:solidFill>
              </a:rPr>
              <a:t>  ?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MapReduce: </a:t>
            </a:r>
            <a:r>
              <a:rPr kumimoji="1" lang="en-US" altLang="zh-CN" dirty="0">
                <a:solidFill>
                  <a:schemeClr val="tx1"/>
                </a:solidFill>
              </a:rPr>
              <a:t>jobs are naturally parallelized w/ its abstraction </a:t>
            </a:r>
          </a:p>
          <a:p>
            <a:pPr marL="702900" lvl="1" indent="-342900">
              <a:buFontTx/>
              <a:buAutoNum type="arabicPeriod"/>
            </a:pPr>
            <a:r>
              <a:rPr kumimoji="1" lang="en-US" altLang="zh-CN" b="0" dirty="0">
                <a:solidFill>
                  <a:schemeClr val="tx1"/>
                </a:solidFill>
              </a:rPr>
              <a:t>But in DAG, the level of parallelism depends on the structure of DAG!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0E5526-5C0E-7D62-C028-4FAF6F77C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E06D2C-B322-67A2-79D0-BBEA1A9A3477}"/>
              </a:ext>
            </a:extLst>
          </p:cNvPr>
          <p:cNvSpPr/>
          <p:nvPr/>
        </p:nvSpPr>
        <p:spPr>
          <a:xfrm>
            <a:off x="683568" y="4369668"/>
            <a:ext cx="7308812" cy="64633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altLang="zh-CN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We need some domain-specific knowledge to help partition the graph node for more parallelism in DAG</a:t>
            </a:r>
            <a:endParaRPr lang="zh-CN" altLang="en-US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5523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30287"/>
            <a:ext cx="7772400" cy="257934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Advanced topic: modern networking for distributed computing</a:t>
            </a:r>
            <a:endParaRPr kumimoji="1" lang="zh-CN" altLang="en-US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358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lang="en-US" altLang="zh-CN" dirty="0"/>
              <a:t>Review: traditional network stack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376"/>
          <a:stretch/>
        </p:blipFill>
        <p:spPr>
          <a:xfrm>
            <a:off x="1619672" y="2373566"/>
            <a:ext cx="663508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3C9CED-3128-074C-819A-126611AC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the abstraction for networking?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95CD15-2AD9-C249-8375-CB55FA25B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24536"/>
          </a:xfrm>
        </p:spPr>
        <p:txBody>
          <a:bodyPr/>
          <a:lstStyle/>
          <a:p>
            <a:r>
              <a:rPr kumimoji="1" lang="en-US" altLang="zh-CN" dirty="0"/>
              <a:t>Linux provides simple socket interfaces 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bind()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listen()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connect()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accept()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</a:t>
            </a:r>
          </a:p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r>
              <a:rPr kumimoji="1" lang="en-US" altLang="zh-CN" dirty="0"/>
              <a:t>Can be a little complex if want high-performance </a:t>
            </a:r>
          </a:p>
          <a:p>
            <a:pPr lvl="1"/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epoll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kumimoji="1" lang="en-US" altLang="zh-CN" dirty="0" err="1"/>
              <a:t>etc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5D4291-09EE-6F42-829C-FBF700EA4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DA2890B-2E9A-754B-A2FE-AFFE7B306D32}"/>
              </a:ext>
            </a:extLst>
          </p:cNvPr>
          <p:cNvSpPr/>
          <p:nvPr/>
        </p:nvSpPr>
        <p:spPr>
          <a:xfrm>
            <a:off x="2843808" y="2354801"/>
            <a:ext cx="5715000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Does the software interfaces</a:t>
            </a:r>
          </a:p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that simple as it seems? </a:t>
            </a:r>
            <a:endParaRPr lang="en-US" altLang="zh-CN" sz="2400" dirty="0"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8493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网卡_百度百科">
            <a:extLst>
              <a:ext uri="{FF2B5EF4-FFF2-40B4-BE49-F238E27FC236}">
                <a16:creationId xmlns:a16="http://schemas.microsoft.com/office/drawing/2014/main" id="{60400E8F-6245-A147-8CBB-5609D1896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9" y="4324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E4BC9E-60B1-0947-B409-6AA6A637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processing in (traditional) Linux kernel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D8AFAAF-BAE3-B24B-B0E9-502E7FDF5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B37A06AE-1C63-6B4B-AD59-001A8234FCAE}"/>
              </a:ext>
            </a:extLst>
          </p:cNvPr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668177C-8520-474F-BCDC-D7F2D0F294D3}"/>
              </a:ext>
            </a:extLst>
          </p:cNvPr>
          <p:cNvSpPr txBox="1"/>
          <p:nvPr/>
        </p:nvSpPr>
        <p:spPr>
          <a:xfrm>
            <a:off x="539750" y="186680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User space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B461CAC-6E45-954B-BC93-D05545F1F11F}"/>
              </a:ext>
            </a:extLst>
          </p:cNvPr>
          <p:cNvSpPr txBox="1"/>
          <p:nvPr/>
        </p:nvSpPr>
        <p:spPr>
          <a:xfrm>
            <a:off x="571263" y="2488168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Kernel space</a:t>
            </a:r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FAF3DF3-DA5E-544D-B534-A364DE38B342}"/>
              </a:ext>
            </a:extLst>
          </p:cNvPr>
          <p:cNvCxnSpPr/>
          <p:nvPr/>
        </p:nvCxnSpPr>
        <p:spPr>
          <a:xfrm>
            <a:off x="0" y="444167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841B4C9-F255-354C-B3E9-5251A8DC5BBC}"/>
              </a:ext>
            </a:extLst>
          </p:cNvPr>
          <p:cNvSpPr txBox="1"/>
          <p:nvPr/>
        </p:nvSpPr>
        <p:spPr>
          <a:xfrm>
            <a:off x="683568" y="457639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Network card 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A8F16CEA-9574-E549-B218-4AC296F44ED0}"/>
              </a:ext>
            </a:extLst>
          </p:cNvPr>
          <p:cNvGrpSpPr/>
          <p:nvPr/>
        </p:nvGrpSpPr>
        <p:grpSpPr>
          <a:xfrm>
            <a:off x="4078006" y="5094139"/>
            <a:ext cx="1214074" cy="354958"/>
            <a:chOff x="1835696" y="5019675"/>
            <a:chExt cx="1214074" cy="35495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9F609A8B-79D6-F748-B0E9-E2992471C001}"/>
                </a:ext>
              </a:extLst>
            </p:cNvPr>
            <p:cNvSpPr/>
            <p:nvPr/>
          </p:nvSpPr>
          <p:spPr>
            <a:xfrm>
              <a:off x="2195736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B9FC4D92-71A0-284A-8671-0BCD12D25817}"/>
                </a:ext>
              </a:extLst>
            </p:cNvPr>
            <p:cNvSpPr/>
            <p:nvPr/>
          </p:nvSpPr>
          <p:spPr>
            <a:xfrm>
              <a:off x="248376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A241CD1-25D9-AC47-9E79-379980C7AC49}"/>
                </a:ext>
              </a:extLst>
            </p:cNvPr>
            <p:cNvSpPr/>
            <p:nvPr/>
          </p:nvSpPr>
          <p:spPr>
            <a:xfrm>
              <a:off x="276173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70B1718B-2A6D-F64A-90D9-1C798B0EFBC2}"/>
                </a:ext>
              </a:extLst>
            </p:cNvPr>
            <p:cNvCxnSpPr/>
            <p:nvPr/>
          </p:nvCxnSpPr>
          <p:spPr>
            <a:xfrm>
              <a:off x="1835696" y="5019675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20">
              <a:extLst>
                <a:ext uri="{FF2B5EF4-FFF2-40B4-BE49-F238E27FC236}">
                  <a16:creationId xmlns:a16="http://schemas.microsoft.com/office/drawing/2014/main" id="{6C2A49A4-6111-6C48-BC09-4E55ADA5CEE0}"/>
                </a:ext>
              </a:extLst>
            </p:cNvPr>
            <p:cNvCxnSpPr/>
            <p:nvPr/>
          </p:nvCxnSpPr>
          <p:spPr>
            <a:xfrm>
              <a:off x="1835696" y="5374633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BC3C8401-CC88-B242-9AD4-57DF95E42F5C}"/>
              </a:ext>
            </a:extLst>
          </p:cNvPr>
          <p:cNvSpPr txBox="1"/>
          <p:nvPr/>
        </p:nvSpPr>
        <p:spPr>
          <a:xfrm>
            <a:off x="1054432" y="5094041"/>
            <a:ext cx="2323618" cy="369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TX/RX queues</a:t>
            </a:r>
            <a:endParaRPr kumimoji="1" lang="zh-CN" altLang="en-US" dirty="0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A68DBF1A-5266-EF45-889E-CA684E2DE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514" y="4875503"/>
            <a:ext cx="452098" cy="45209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17882158-53B1-4C46-8ADA-81D78FE56594}"/>
              </a:ext>
            </a:extLst>
          </p:cNvPr>
          <p:cNvGrpSpPr/>
          <p:nvPr/>
        </p:nvGrpSpPr>
        <p:grpSpPr>
          <a:xfrm>
            <a:off x="5292080" y="3342020"/>
            <a:ext cx="2408217" cy="576064"/>
            <a:chOff x="5292080" y="3342020"/>
            <a:chExt cx="2408217" cy="576064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E054FBE2-2C92-FF45-AA81-A609E68BF442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E5DD6EE6-8E8C-A64A-A9AD-CA44F680EF35}"/>
                </a:ext>
              </a:extLst>
            </p:cNvPr>
            <p:cNvSpPr txBox="1"/>
            <p:nvPr/>
          </p:nvSpPr>
          <p:spPr>
            <a:xfrm>
              <a:off x="5292080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Ring Buffer</a:t>
              </a:r>
              <a:endParaRPr kumimoji="1" lang="zh-CN" altLang="en-US" dirty="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A0F54176-41BA-934D-871B-558E76C39376}"/>
              </a:ext>
            </a:extLst>
          </p:cNvPr>
          <p:cNvGrpSpPr/>
          <p:nvPr/>
        </p:nvGrpSpPr>
        <p:grpSpPr>
          <a:xfrm>
            <a:off x="2575900" y="3360936"/>
            <a:ext cx="2500156" cy="576064"/>
            <a:chOff x="5406103" y="3342020"/>
            <a:chExt cx="2500156" cy="576064"/>
          </a:xfrm>
        </p:grpSpPr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BD0A75E6-7DDE-BB46-BD97-E6F5EDCE6947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8380E26-4E19-2247-8D70-661941622A95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Driver</a:t>
              </a:r>
              <a:endParaRPr kumimoji="1" lang="zh-CN" altLang="en-US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2A464DB-1C55-F044-B6E7-98EE300DC9EE}"/>
              </a:ext>
            </a:extLst>
          </p:cNvPr>
          <p:cNvGrpSpPr/>
          <p:nvPr/>
        </p:nvGrpSpPr>
        <p:grpSpPr>
          <a:xfrm>
            <a:off x="5382466" y="2533464"/>
            <a:ext cx="2500156" cy="576064"/>
            <a:chOff x="5406103" y="3342020"/>
            <a:chExt cx="2500156" cy="576064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C2491F16-3007-DD4C-ACB4-01C465C0A1A0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5D6CB3F-D208-9A43-83B6-923EAC27D171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TCP/IP</a:t>
              </a:r>
              <a:endParaRPr kumimoji="1" lang="zh-CN" altLang="en-US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E7BBD443-64C1-6A46-AEB8-3957A7BB3384}"/>
              </a:ext>
            </a:extLst>
          </p:cNvPr>
          <p:cNvGrpSpPr/>
          <p:nvPr/>
        </p:nvGrpSpPr>
        <p:grpSpPr>
          <a:xfrm>
            <a:off x="2575900" y="2533464"/>
            <a:ext cx="2500156" cy="576064"/>
            <a:chOff x="5406103" y="3342020"/>
            <a:chExt cx="2500156" cy="576064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E37A7CD-231A-1B4A-85A1-9C4D2901BB3B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77D752F8-92A5-1243-AA07-997BEF486C54}"/>
                </a:ext>
              </a:extLst>
            </p:cNvPr>
            <p:cNvSpPr txBox="1"/>
            <p:nvPr/>
          </p:nvSpPr>
          <p:spPr>
            <a:xfrm>
              <a:off x="5582641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Socket</a:t>
              </a:r>
              <a:endParaRPr kumimoji="1" lang="zh-CN" altLang="en-US" dirty="0"/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9098C1F-7921-1D44-BF34-9FB96F084D45}"/>
              </a:ext>
            </a:extLst>
          </p:cNvPr>
          <p:cNvGrpSpPr/>
          <p:nvPr/>
        </p:nvGrpSpPr>
        <p:grpSpPr>
          <a:xfrm>
            <a:off x="2536414" y="1638006"/>
            <a:ext cx="2333680" cy="576064"/>
            <a:chOff x="5366617" y="3342020"/>
            <a:chExt cx="2333680" cy="576064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E2013BF5-2A81-0D4A-9D65-4131A14A7975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A8E842D-6CAC-094C-9359-9E5F624CB5FE}"/>
                </a:ext>
              </a:extLst>
            </p:cNvPr>
            <p:cNvSpPr txBox="1"/>
            <p:nvPr/>
          </p:nvSpPr>
          <p:spPr>
            <a:xfrm>
              <a:off x="5366617" y="3409386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Application</a:t>
              </a:r>
              <a:endParaRPr kumimoji="1" lang="zh-CN" altLang="en-US" dirty="0"/>
            </a:p>
          </p:txBody>
        </p:sp>
      </p:grpSp>
      <p:cxnSp>
        <p:nvCxnSpPr>
          <p:cNvPr id="50" name="肘形连接符 49">
            <a:extLst>
              <a:ext uri="{FF2B5EF4-FFF2-40B4-BE49-F238E27FC236}">
                <a16:creationId xmlns:a16="http://schemas.microsoft.com/office/drawing/2014/main" id="{21D3E66E-E0CA-A447-BCEE-02FC80FE7B39}"/>
              </a:ext>
            </a:extLst>
          </p:cNvPr>
          <p:cNvCxnSpPr>
            <a:cxnSpLocks/>
            <a:stCxn id="29" idx="0"/>
            <a:endCxn id="31" idx="3"/>
          </p:cNvCxnSpPr>
          <p:nvPr/>
        </p:nvCxnSpPr>
        <p:spPr>
          <a:xfrm rot="5400000" flipH="1" flipV="1">
            <a:off x="5290705" y="2465911"/>
            <a:ext cx="1245451" cy="3573734"/>
          </a:xfrm>
          <a:prstGeom prst="bentConnector4">
            <a:avLst>
              <a:gd name="adj1" fmla="val 49116"/>
              <a:gd name="adj2" fmla="val 117562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2115DB4F-F3AA-854D-A0FE-83D446DE4D50}"/>
              </a:ext>
            </a:extLst>
          </p:cNvPr>
          <p:cNvCxnSpPr>
            <a:cxnSpLocks/>
          </p:cNvCxnSpPr>
          <p:nvPr/>
        </p:nvCxnSpPr>
        <p:spPr>
          <a:xfrm>
            <a:off x="4870094" y="3637141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>
            <a:extLst>
              <a:ext uri="{FF2B5EF4-FFF2-40B4-BE49-F238E27FC236}">
                <a16:creationId xmlns:a16="http://schemas.microsoft.com/office/drawing/2014/main" id="{45FB486B-2DE4-CF4E-9F65-235AD1B804DD}"/>
              </a:ext>
            </a:extLst>
          </p:cNvPr>
          <p:cNvCxnSpPr>
            <a:cxnSpLocks/>
          </p:cNvCxnSpPr>
          <p:nvPr/>
        </p:nvCxnSpPr>
        <p:spPr>
          <a:xfrm rot="10800000" flipH="1">
            <a:off x="2412000" y="2809670"/>
            <a:ext cx="5306722" cy="839298"/>
          </a:xfrm>
          <a:prstGeom prst="bentConnector5">
            <a:avLst>
              <a:gd name="adj1" fmla="val -4308"/>
              <a:gd name="adj2" fmla="val 56158"/>
              <a:gd name="adj3" fmla="val 104308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366B7CF5-241C-A14A-A9C3-13BA47AB3E4B}"/>
              </a:ext>
            </a:extLst>
          </p:cNvPr>
          <p:cNvCxnSpPr>
            <a:cxnSpLocks/>
          </p:cNvCxnSpPr>
          <p:nvPr/>
        </p:nvCxnSpPr>
        <p:spPr>
          <a:xfrm>
            <a:off x="4819927" y="2790134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肘形连接符 1032">
            <a:extLst>
              <a:ext uri="{FF2B5EF4-FFF2-40B4-BE49-F238E27FC236}">
                <a16:creationId xmlns:a16="http://schemas.microsoft.com/office/drawing/2014/main" id="{1CD29811-BCB4-A548-93F5-7E09A10DA993}"/>
              </a:ext>
            </a:extLst>
          </p:cNvPr>
          <p:cNvCxnSpPr>
            <a:cxnSpLocks/>
            <a:stCxn id="42" idx="1"/>
            <a:endCxn id="46" idx="3"/>
          </p:cNvCxnSpPr>
          <p:nvPr/>
        </p:nvCxnSpPr>
        <p:spPr>
          <a:xfrm rot="10800000" flipH="1">
            <a:off x="2575900" y="1890034"/>
            <a:ext cx="2284132" cy="931462"/>
          </a:xfrm>
          <a:prstGeom prst="bentConnector5">
            <a:avLst>
              <a:gd name="adj1" fmla="val -10008"/>
              <a:gd name="adj2" fmla="val 55549"/>
              <a:gd name="adj3" fmla="val 129660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79">
            <a:extLst>
              <a:ext uri="{FF2B5EF4-FFF2-40B4-BE49-F238E27FC236}">
                <a16:creationId xmlns:a16="http://schemas.microsoft.com/office/drawing/2014/main" id="{7ADD6AA0-73C9-4645-A0B8-50A274358724}"/>
              </a:ext>
            </a:extLst>
          </p:cNvPr>
          <p:cNvSpPr txBox="1"/>
          <p:nvPr/>
        </p:nvSpPr>
        <p:spPr>
          <a:xfrm>
            <a:off x="5287839" y="1859323"/>
            <a:ext cx="46717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read(), write()</a:t>
            </a:r>
          </a:p>
        </p:txBody>
      </p:sp>
    </p:spTree>
    <p:extLst>
      <p:ext uri="{BB962C8B-B14F-4D97-AF65-F5344CB8AC3E}">
        <p14:creationId xmlns:p14="http://schemas.microsoft.com/office/powerpoint/2010/main" val="20100034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439071-B3A8-0341-9B9C-4D70AB43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Linux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networking software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E05B4-EBC4-7241-A506-F2D285923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84488BB-74B3-6B4D-863F-F36A715D6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F503733-65A6-FA42-899A-BA12B38C5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333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5E968-AFBB-7449-A78B-05574BD7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are the costs of such a complex networking stack?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F851C5-A655-494B-8E6F-C2E38A99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2E8ECE-F7B1-E74F-8736-9C46B6E3C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7E1CCF8E-9668-5747-8B82-BDDBB1CFC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85055" y="3830343"/>
          <a:ext cx="3314700" cy="1640205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531380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61213322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Physical limit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~1-10us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979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Linux/TCP/IP/stack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~50-200us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512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Apps (e.g. KV)  latency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~8-100us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861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30978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209428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Maybe work for 10Gbps network</a:t>
            </a:r>
          </a:p>
          <a:p>
            <a:pPr algn="ctr"/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But what about 100Gbps? </a:t>
            </a:r>
            <a:endParaRPr kumimoji="0" lang="en-US" altLang="zh-CN" b="0" kern="0" dirty="0">
              <a:solidFill>
                <a:srgbClr val="BE384B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598374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25E968-AFBB-7449-A78B-05574BD7A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are the costs of such a complex networking stack?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F851C5-A655-494B-8E6F-C2E38A990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2E8ECE-F7B1-E74F-8736-9C46B6E3C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064554"/>
            <a:ext cx="8276215" cy="4630316"/>
          </a:xfrm>
          <a:prstGeom prst="rect">
            <a:avLst/>
          </a:prstGeom>
        </p:spPr>
      </p:pic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7E1CCF8E-9668-5747-8B82-BDDBB1CFC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85055" y="3830343"/>
          <a:ext cx="3314700" cy="1640205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25313808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612133225"/>
                    </a:ext>
                  </a:extLst>
                </a:gridCol>
              </a:tblGrid>
              <a:tr h="390525"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Physical limit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0E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~1-10us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070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0297908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Linux/TCP/IP/stack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~50-200us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29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051208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Apps (e.g. KV)  latency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  <a:latin typeface="Lato" panose="020F0502020204030203" pitchFamily="34" charset="0"/>
                        </a:rPr>
                        <a:t>~8-100us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203F8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861208"/>
                  </a:ext>
                </a:extLst>
              </a:tr>
            </a:tbl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9EB5A8D8-428A-DB4E-B592-3A13E5027502}"/>
              </a:ext>
            </a:extLst>
          </p:cNvPr>
          <p:cNvSpPr/>
          <p:nvPr/>
        </p:nvSpPr>
        <p:spPr>
          <a:xfrm>
            <a:off x="5724128" y="4225652"/>
            <a:ext cx="3419872" cy="648072"/>
          </a:xfrm>
          <a:prstGeom prst="rect">
            <a:avLst/>
          </a:prstGeom>
          <a:noFill/>
          <a:ln w="381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标注 6">
            <a:extLst>
              <a:ext uri="{FF2B5EF4-FFF2-40B4-BE49-F238E27FC236}">
                <a16:creationId xmlns:a16="http://schemas.microsoft.com/office/drawing/2014/main" id="{C1974FAE-F041-6544-A0CC-569931DEBD89}"/>
              </a:ext>
            </a:extLst>
          </p:cNvPr>
          <p:cNvSpPr/>
          <p:nvPr/>
        </p:nvSpPr>
        <p:spPr>
          <a:xfrm>
            <a:off x="2941719" y="3281250"/>
            <a:ext cx="2843336" cy="720080"/>
          </a:xfrm>
          <a:prstGeom prst="wedgeRectCallout">
            <a:avLst>
              <a:gd name="adj1" fmla="val 46225"/>
              <a:gd name="adj2" fmla="val 82981"/>
            </a:avLst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26CC651-0480-3D49-9798-86999210CFE9}"/>
              </a:ext>
            </a:extLst>
          </p:cNvPr>
          <p:cNvSpPr txBox="1"/>
          <p:nvPr/>
        </p:nvSpPr>
        <p:spPr>
          <a:xfrm>
            <a:off x="3028776" y="3300113"/>
            <a:ext cx="4670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Can we remove the </a:t>
            </a:r>
          </a:p>
          <a:p>
            <a:r>
              <a:rPr kumimoji="1" lang="en-US" altLang="zh-CN" dirty="0"/>
              <a:t>kernel overhead? </a:t>
            </a:r>
          </a:p>
        </p:txBody>
      </p:sp>
    </p:spTree>
    <p:extLst>
      <p:ext uri="{BB962C8B-B14F-4D97-AF65-F5344CB8AC3E}">
        <p14:creationId xmlns:p14="http://schemas.microsoft.com/office/powerpoint/2010/main" val="37732101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692A5-48B8-3848-A08C-A758EA3A9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Kernel-bypassing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01D501A-ADDB-3A4A-9DD5-8F40566AD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6868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</a:t>
            </a:r>
          </a:p>
          <a:p>
            <a:pPr lvl="1"/>
            <a:r>
              <a:rPr kumimoji="1" lang="en-US" altLang="zh-CN" dirty="0"/>
              <a:t>Set of </a:t>
            </a:r>
            <a:r>
              <a:rPr kumimoji="1" lang="en-US" altLang="zh-CN" b="1" dirty="0">
                <a:solidFill>
                  <a:srgbClr val="C00000"/>
                </a:solidFill>
              </a:rPr>
              <a:t>user-space</a:t>
            </a:r>
            <a:r>
              <a:rPr kumimoji="1" lang="en-US" altLang="zh-CN" dirty="0"/>
              <a:t> driver library to use the network card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DPDK directly exposes network queues to the user-space </a:t>
            </a:r>
          </a:p>
          <a:p>
            <a:pPr lvl="1"/>
            <a:r>
              <a:rPr kumimoji="1" lang="en-US" altLang="zh-CN" dirty="0"/>
              <a:t>Forward network packets to/from NIC from/to user applications</a:t>
            </a:r>
          </a:p>
          <a:p>
            <a:pPr lvl="2"/>
            <a:r>
              <a:rPr kumimoji="1" lang="en-US" altLang="zh-CN" sz="1800" dirty="0"/>
              <a:t>Without any kernel networking stack!  </a:t>
            </a:r>
          </a:p>
          <a:p>
            <a:pPr lvl="2"/>
            <a:endParaRPr kumimoji="1" lang="en-US" altLang="zh-CN" sz="1800" dirty="0"/>
          </a:p>
          <a:p>
            <a:r>
              <a:rPr kumimoji="1" lang="en-US" altLang="zh-CN" dirty="0"/>
              <a:t>How to achieve so? </a:t>
            </a:r>
          </a:p>
          <a:p>
            <a:pPr lvl="1"/>
            <a:r>
              <a:rPr kumimoji="1" lang="en-US" altLang="zh-CN" dirty="0"/>
              <a:t>OS will map the NIC’s TX (transmit queue) and RX (receive queue) to the user-land </a:t>
            </a:r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B0854-804B-C24F-A8D1-3A3A1AF3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3074" name="Picture 2" descr="Dpdk Logo Horizontal Tag - Intel Dpdk | Full Size PNG Download | SeekPNG">
            <a:extLst>
              <a:ext uri="{FF2B5EF4-FFF2-40B4-BE49-F238E27FC236}">
                <a16:creationId xmlns:a16="http://schemas.microsoft.com/office/drawing/2014/main" id="{562D0043-D249-804B-89EE-FD7BF0F4C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20475"/>
            <a:ext cx="1942412" cy="50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1521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C09765-1444-2B43-A825-FB91D7DEE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Packet processing with DPDK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5945E3-7872-5A4A-85A2-5F6094179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  <p:pic>
        <p:nvPicPr>
          <p:cNvPr id="5" name="Picture 2" descr="网卡_百度百科">
            <a:extLst>
              <a:ext uri="{FF2B5EF4-FFF2-40B4-BE49-F238E27FC236}">
                <a16:creationId xmlns:a16="http://schemas.microsoft.com/office/drawing/2014/main" id="{63657E6B-6D27-8A42-B23D-F959CF6852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049" y="4324350"/>
            <a:ext cx="1390650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1D7D6BAB-6F83-D34D-97B2-9D4F58A19777}"/>
              </a:ext>
            </a:extLst>
          </p:cNvPr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3AE7BF0E-9D0E-2D45-8F9F-C574D1485D97}"/>
              </a:ext>
            </a:extLst>
          </p:cNvPr>
          <p:cNvSpPr txBox="1"/>
          <p:nvPr/>
        </p:nvSpPr>
        <p:spPr>
          <a:xfrm>
            <a:off x="539750" y="186680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User space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C0336CC-CE72-9147-96DC-59A6C957408B}"/>
              </a:ext>
            </a:extLst>
          </p:cNvPr>
          <p:cNvSpPr txBox="1"/>
          <p:nvPr/>
        </p:nvSpPr>
        <p:spPr>
          <a:xfrm>
            <a:off x="571263" y="2488168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Kernel space</a:t>
            </a:r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BB3A02BA-C523-2747-8B51-DA4CF0CC5082}"/>
              </a:ext>
            </a:extLst>
          </p:cNvPr>
          <p:cNvCxnSpPr/>
          <p:nvPr/>
        </p:nvCxnSpPr>
        <p:spPr>
          <a:xfrm>
            <a:off x="0" y="4441676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AA712A2-E546-304E-8FF7-06409404AED4}"/>
              </a:ext>
            </a:extLst>
          </p:cNvPr>
          <p:cNvSpPr txBox="1"/>
          <p:nvPr/>
        </p:nvSpPr>
        <p:spPr>
          <a:xfrm>
            <a:off x="683568" y="4576399"/>
            <a:ext cx="46689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Network card 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FC8988E-EDF0-3E49-A988-641AAA3089B2}"/>
              </a:ext>
            </a:extLst>
          </p:cNvPr>
          <p:cNvGrpSpPr/>
          <p:nvPr/>
        </p:nvGrpSpPr>
        <p:grpSpPr>
          <a:xfrm>
            <a:off x="4078006" y="5094139"/>
            <a:ext cx="1214074" cy="354958"/>
            <a:chOff x="1835696" y="5019675"/>
            <a:chExt cx="1214074" cy="354958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F9FD0D9-C0C2-1547-9108-319C4B4F3499}"/>
                </a:ext>
              </a:extLst>
            </p:cNvPr>
            <p:cNvSpPr/>
            <p:nvPr/>
          </p:nvSpPr>
          <p:spPr>
            <a:xfrm>
              <a:off x="2195736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57C090D6-66DB-854B-9319-DECCC517F3F6}"/>
                </a:ext>
              </a:extLst>
            </p:cNvPr>
            <p:cNvSpPr/>
            <p:nvPr/>
          </p:nvSpPr>
          <p:spPr>
            <a:xfrm>
              <a:off x="248376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C1123E9-D8F5-744F-919C-7D09F82E5D4F}"/>
                </a:ext>
              </a:extLst>
            </p:cNvPr>
            <p:cNvSpPr/>
            <p:nvPr/>
          </p:nvSpPr>
          <p:spPr>
            <a:xfrm>
              <a:off x="2761738" y="5019675"/>
              <a:ext cx="288032" cy="35123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15" name="直线连接符 14">
              <a:extLst>
                <a:ext uri="{FF2B5EF4-FFF2-40B4-BE49-F238E27FC236}">
                  <a16:creationId xmlns:a16="http://schemas.microsoft.com/office/drawing/2014/main" id="{35A2401B-7DA5-0A43-8066-C6C5F085D184}"/>
                </a:ext>
              </a:extLst>
            </p:cNvPr>
            <p:cNvCxnSpPr/>
            <p:nvPr/>
          </p:nvCxnSpPr>
          <p:spPr>
            <a:xfrm>
              <a:off x="1835696" y="5019675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5">
              <a:extLst>
                <a:ext uri="{FF2B5EF4-FFF2-40B4-BE49-F238E27FC236}">
                  <a16:creationId xmlns:a16="http://schemas.microsoft.com/office/drawing/2014/main" id="{A0FE008C-7858-8D49-991C-ED1142609827}"/>
                </a:ext>
              </a:extLst>
            </p:cNvPr>
            <p:cNvCxnSpPr/>
            <p:nvPr/>
          </p:nvCxnSpPr>
          <p:spPr>
            <a:xfrm>
              <a:off x="1835696" y="5374633"/>
              <a:ext cx="1214074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4886DFDB-54C6-8942-953A-D8736D23C2A7}"/>
              </a:ext>
            </a:extLst>
          </p:cNvPr>
          <p:cNvSpPr txBox="1"/>
          <p:nvPr/>
        </p:nvSpPr>
        <p:spPr>
          <a:xfrm>
            <a:off x="1054432" y="5094041"/>
            <a:ext cx="2323618" cy="369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TX/RX queues</a:t>
            </a:r>
            <a:endParaRPr kumimoji="1"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FF0F40E8-60A2-0048-8D2F-A7982A039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514" y="4875503"/>
            <a:ext cx="452098" cy="452098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47B6C613-EC72-1047-A87C-CA06CCF2EF7C}"/>
              </a:ext>
            </a:extLst>
          </p:cNvPr>
          <p:cNvGrpSpPr/>
          <p:nvPr/>
        </p:nvGrpSpPr>
        <p:grpSpPr>
          <a:xfrm>
            <a:off x="6282429" y="1638000"/>
            <a:ext cx="2408217" cy="576064"/>
            <a:chOff x="5292080" y="3342020"/>
            <a:chExt cx="2408217" cy="576064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D776347-2792-1248-9683-A3EB0087A1A4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4F692900-BBE9-574C-AB6C-1D3089578EB6}"/>
                </a:ext>
              </a:extLst>
            </p:cNvPr>
            <p:cNvSpPr txBox="1"/>
            <p:nvPr/>
          </p:nvSpPr>
          <p:spPr>
            <a:xfrm>
              <a:off x="5292080" y="3433564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Ring Buffer</a:t>
              </a:r>
              <a:endParaRPr kumimoji="1" lang="zh-CN" altLang="en-US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80B89C5-7F58-FE42-95DC-B830E61F7E44}"/>
              </a:ext>
            </a:extLst>
          </p:cNvPr>
          <p:cNvGrpSpPr/>
          <p:nvPr/>
        </p:nvGrpSpPr>
        <p:grpSpPr>
          <a:xfrm>
            <a:off x="2171099" y="1638000"/>
            <a:ext cx="2333680" cy="576064"/>
            <a:chOff x="5366617" y="3342020"/>
            <a:chExt cx="2333680" cy="576064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25A4B861-B7C9-FC49-BCE5-283FF78F2218}"/>
                </a:ext>
              </a:extLst>
            </p:cNvPr>
            <p:cNvSpPr/>
            <p:nvPr/>
          </p:nvSpPr>
          <p:spPr>
            <a:xfrm>
              <a:off x="5406103" y="3342020"/>
              <a:ext cx="229419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787DB3A-F4E3-8C42-8F4E-3688661583B0}"/>
                </a:ext>
              </a:extLst>
            </p:cNvPr>
            <p:cNvSpPr txBox="1"/>
            <p:nvPr/>
          </p:nvSpPr>
          <p:spPr>
            <a:xfrm>
              <a:off x="5366617" y="3409386"/>
              <a:ext cx="2323618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Application</a:t>
              </a:r>
              <a:endParaRPr kumimoji="1" lang="zh-CN" altLang="en-US" dirty="0"/>
            </a:p>
          </p:txBody>
        </p:sp>
      </p:grpSp>
      <p:cxnSp>
        <p:nvCxnSpPr>
          <p:cNvPr id="34" name="肘形连接符 33">
            <a:extLst>
              <a:ext uri="{FF2B5EF4-FFF2-40B4-BE49-F238E27FC236}">
                <a16:creationId xmlns:a16="http://schemas.microsoft.com/office/drawing/2014/main" id="{D487BF22-F214-1548-B2AE-0909169C4E17}"/>
              </a:ext>
            </a:extLst>
          </p:cNvPr>
          <p:cNvCxnSpPr>
            <a:cxnSpLocks/>
            <a:stCxn id="18" idx="0"/>
            <a:endCxn id="20" idx="3"/>
          </p:cNvCxnSpPr>
          <p:nvPr/>
        </p:nvCxnSpPr>
        <p:spPr>
          <a:xfrm rot="5400000" flipH="1" flipV="1">
            <a:off x="4933869" y="1118727"/>
            <a:ext cx="2949471" cy="4564083"/>
          </a:xfrm>
          <a:prstGeom prst="bentConnector4">
            <a:avLst>
              <a:gd name="adj1" fmla="val 45117"/>
              <a:gd name="adj2" fmla="val 105009"/>
            </a:avLst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00C36199-CF8D-6B48-9F0A-E9AADE16BD0E}"/>
              </a:ext>
            </a:extLst>
          </p:cNvPr>
          <p:cNvGrpSpPr/>
          <p:nvPr/>
        </p:nvGrpSpPr>
        <p:grpSpPr>
          <a:xfrm>
            <a:off x="4572000" y="1643954"/>
            <a:ext cx="1326897" cy="576064"/>
            <a:chOff x="4695752" y="3342020"/>
            <a:chExt cx="2323619" cy="576064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30605F4-62B5-C346-82DB-C9F6225B8461}"/>
                </a:ext>
              </a:extLst>
            </p:cNvPr>
            <p:cNvSpPr/>
            <p:nvPr/>
          </p:nvSpPr>
          <p:spPr>
            <a:xfrm>
              <a:off x="5406103" y="3342020"/>
              <a:ext cx="1369459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8BCB305E-6087-824B-BEF7-182384FF8795}"/>
                </a:ext>
              </a:extLst>
            </p:cNvPr>
            <p:cNvSpPr txBox="1"/>
            <p:nvPr/>
          </p:nvSpPr>
          <p:spPr>
            <a:xfrm>
              <a:off x="4695752" y="3462655"/>
              <a:ext cx="2323619" cy="369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DPDK</a:t>
              </a:r>
              <a:endParaRPr kumimoji="1" lang="zh-CN" altLang="en-US" dirty="0"/>
            </a:p>
          </p:txBody>
        </p:sp>
      </p:grpSp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55258D64-50D2-4F40-8A51-C8BC1EC677DB}"/>
              </a:ext>
            </a:extLst>
          </p:cNvPr>
          <p:cNvCxnSpPr>
            <a:cxnSpLocks/>
          </p:cNvCxnSpPr>
          <p:nvPr/>
        </p:nvCxnSpPr>
        <p:spPr>
          <a:xfrm>
            <a:off x="5786332" y="1908291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线箭头连接符 43">
            <a:extLst>
              <a:ext uri="{FF2B5EF4-FFF2-40B4-BE49-F238E27FC236}">
                <a16:creationId xmlns:a16="http://schemas.microsoft.com/office/drawing/2014/main" id="{E788D04E-1275-374E-8FCA-CA2565149711}"/>
              </a:ext>
            </a:extLst>
          </p:cNvPr>
          <p:cNvCxnSpPr>
            <a:cxnSpLocks/>
          </p:cNvCxnSpPr>
          <p:nvPr/>
        </p:nvCxnSpPr>
        <p:spPr>
          <a:xfrm>
            <a:off x="4502181" y="1926072"/>
            <a:ext cx="536009" cy="11827"/>
          </a:xfrm>
          <a:prstGeom prst="straightConnector1">
            <a:avLst/>
          </a:prstGeom>
          <a:ln w="28575">
            <a:solidFill>
              <a:schemeClr val="tx1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1754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62C2AE-4105-BE46-8CCD-0438A56C9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Pros &amp; Cons of DPDK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79A3540-0F18-A64B-A70B-8741307DE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Pros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Bypasses the kernel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Reduced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kumimoji="1" lang="en-US" altLang="zh-CN" dirty="0"/>
              <a:t> overhead</a:t>
            </a:r>
          </a:p>
          <a:p>
            <a:pPr marL="474300" lvl="1" indent="-342900">
              <a:buFont typeface="+mj-lt"/>
              <a:buAutoNum type="arabicPeriod"/>
            </a:pPr>
            <a:r>
              <a:rPr kumimoji="1" lang="en-US" altLang="zh-CN" dirty="0"/>
              <a:t>User can customize the networking, e.g., not using TCP/IP</a:t>
            </a:r>
          </a:p>
          <a:p>
            <a:pPr marL="914400" lvl="2" indent="0">
              <a:buNone/>
            </a:pPr>
            <a:r>
              <a:rPr kumimoji="1" lang="en-US" altLang="zh-CN" sz="1800" dirty="0"/>
              <a:t>E.g., co-design key-value store w/ DPDK (MICA@SIGCOMM’14)</a:t>
            </a:r>
          </a:p>
          <a:p>
            <a:pPr indent="-228600"/>
            <a:r>
              <a:rPr kumimoji="1" lang="en-US" altLang="zh-CN" sz="1600" dirty="0"/>
              <a:t>Cons </a:t>
            </a:r>
          </a:p>
          <a:p>
            <a:pPr lvl="1" indent="-228600"/>
            <a:r>
              <a:rPr kumimoji="1" lang="en-US" altLang="zh-CN" dirty="0"/>
              <a:t>Not </a:t>
            </a:r>
            <a:r>
              <a:rPr lang="en" altLang="zh-CN" dirty="0"/>
              <a:t>compatible to traditional networking </a:t>
            </a:r>
          </a:p>
          <a:p>
            <a:pPr lvl="1" indent="-228600"/>
            <a:r>
              <a:rPr kumimoji="1" lang="en-US" altLang="zh-CN" dirty="0"/>
              <a:t>Still need a transport layer at the user applications, e.g., </a:t>
            </a:r>
            <a:r>
              <a:rPr kumimoji="1" lang="en-US" altLang="zh-CN" dirty="0" err="1"/>
              <a:t>mTCP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dirty="0"/>
              <a:t>Which has non-trivial overheads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CBD7FE-6647-3547-8AC4-E50B93769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70018ED9-614C-F14A-B761-BFF73FA4EB4A}"/>
              </a:ext>
            </a:extLst>
          </p:cNvPr>
          <p:cNvGrpSpPr/>
          <p:nvPr/>
        </p:nvGrpSpPr>
        <p:grpSpPr>
          <a:xfrm>
            <a:off x="1187624" y="4887196"/>
            <a:ext cx="6768752" cy="537674"/>
            <a:chOff x="912507" y="1040360"/>
            <a:chExt cx="1248971" cy="537674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A769F5F2-72A4-E346-A560-824D8F35AB56}"/>
                </a:ext>
              </a:extLst>
            </p:cNvPr>
            <p:cNvSpPr/>
            <p:nvPr/>
          </p:nvSpPr>
          <p:spPr>
            <a:xfrm>
              <a:off x="912507" y="1040360"/>
              <a:ext cx="1248971" cy="537674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0037EA46-CC9D-7D42-864F-85F2A7D9026B}"/>
                </a:ext>
              </a:extLst>
            </p:cNvPr>
            <p:cNvSpPr/>
            <p:nvPr/>
          </p:nvSpPr>
          <p:spPr>
            <a:xfrm>
              <a:off x="976903" y="1107164"/>
              <a:ext cx="1025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Can we put the networking stack into the hardware?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12561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9143C-2F19-8B40-8D98-6E979662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RDMA: offload the complete network stack to the NIC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18A10-D2FD-C64A-BC2B-D58490124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91E09106-DD53-6349-8C94-CE76DB7E7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RDMA = R</a:t>
            </a:r>
            <a:r>
              <a:rPr lang="en-US" altLang="zh-CN" sz="2000" b="0" dirty="0"/>
              <a:t>emote</a:t>
            </a:r>
            <a:r>
              <a:rPr lang="en-US" altLang="zh-CN" sz="2000" dirty="0"/>
              <a:t> D</a:t>
            </a:r>
            <a:r>
              <a:rPr lang="en-US" altLang="zh-CN" sz="2000" b="0" dirty="0"/>
              <a:t>irect </a:t>
            </a:r>
            <a:r>
              <a:rPr lang="en-US" altLang="zh-CN" sz="2000" dirty="0"/>
              <a:t>M</a:t>
            </a:r>
            <a:r>
              <a:rPr lang="en-US" altLang="zh-CN" sz="2000" b="0" dirty="0"/>
              <a:t>emory </a:t>
            </a:r>
            <a:r>
              <a:rPr lang="en-US" altLang="zh-CN" sz="2000" dirty="0"/>
              <a:t>A</a:t>
            </a:r>
            <a:r>
              <a:rPr lang="en-US" altLang="zh-CN" sz="2000" b="0" dirty="0"/>
              <a:t>ccess</a:t>
            </a:r>
            <a:endParaRPr lang="zh-CN" altLang="en-US" sz="2000" b="0" dirty="0"/>
          </a:p>
        </p:txBody>
      </p:sp>
      <p:pic>
        <p:nvPicPr>
          <p:cNvPr id="12" name="图片 11" descr="图示&#10;&#10;描述已自动生成">
            <a:extLst>
              <a:ext uri="{FF2B5EF4-FFF2-40B4-BE49-F238E27FC236}">
                <a16:creationId xmlns:a16="http://schemas.microsoft.com/office/drawing/2014/main" id="{161B381D-06DA-5340-8E68-4247FF9A0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86925"/>
            <a:ext cx="5784667" cy="2895709"/>
          </a:xfrm>
          <a:prstGeom prst="rect">
            <a:avLst/>
          </a:prstGeom>
        </p:spPr>
      </p:pic>
      <p:sp>
        <p:nvSpPr>
          <p:cNvPr id="14" name="燕尾形箭头 13">
            <a:extLst>
              <a:ext uri="{FF2B5EF4-FFF2-40B4-BE49-F238E27FC236}">
                <a16:creationId xmlns:a16="http://schemas.microsoft.com/office/drawing/2014/main" id="{3FA6D41E-B49A-6847-95DB-52578F680CC0}"/>
              </a:ext>
            </a:extLst>
          </p:cNvPr>
          <p:cNvSpPr/>
          <p:nvPr/>
        </p:nvSpPr>
        <p:spPr>
          <a:xfrm>
            <a:off x="6000183" y="3254759"/>
            <a:ext cx="648072" cy="36004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6" name="图片 15" descr="手机屏幕截图&#10;&#10;描述已自动生成">
            <a:extLst>
              <a:ext uri="{FF2B5EF4-FFF2-40B4-BE49-F238E27FC236}">
                <a16:creationId xmlns:a16="http://schemas.microsoft.com/office/drawing/2014/main" id="{9F90E2B1-57D4-AE4C-8CD7-0586699CA9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258057"/>
            <a:ext cx="2165883" cy="235344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2E627CE3-B50C-0141-BECD-AB0309ED766D}"/>
              </a:ext>
            </a:extLst>
          </p:cNvPr>
          <p:cNvSpPr txBox="1"/>
          <p:nvPr/>
        </p:nvSpPr>
        <p:spPr>
          <a:xfrm>
            <a:off x="256220" y="4720779"/>
            <a:ext cx="698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i="1" dirty="0">
                <a:solidFill>
                  <a:srgbClr val="C00000"/>
                </a:solidFill>
              </a:rPr>
              <a:t>Direct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memory-to-memory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data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communication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over</a:t>
            </a:r>
            <a:r>
              <a:rPr kumimoji="1" lang="zh-CN" altLang="en-US" b="1" i="1" dirty="0">
                <a:solidFill>
                  <a:srgbClr val="C00000"/>
                </a:solidFill>
              </a:rPr>
              <a:t> </a:t>
            </a:r>
            <a:r>
              <a:rPr kumimoji="1" lang="en-US" altLang="zh-CN" b="1" i="1" dirty="0">
                <a:solidFill>
                  <a:srgbClr val="C00000"/>
                </a:solidFill>
              </a:rPr>
              <a:t>network.</a:t>
            </a:r>
            <a:endParaRPr kumimoji="1" lang="zh-CN" altLang="en-US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8349F4-8E40-1552-0AEC-96F4913C9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not offloading TCP to the hardware?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CEF31FF-C7E2-87D8-90E5-DF8B54791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There exists proposals, e.g., TCP offloading (</a:t>
            </a:r>
            <a:r>
              <a:rPr kumimoji="1" lang="en-US" altLang="zh-CN" dirty="0" err="1"/>
              <a:t>ToE</a:t>
            </a:r>
            <a:r>
              <a:rPr kumimoji="1" lang="en-US" altLang="zh-CN" dirty="0"/>
              <a:t>), but typically less-efficient </a:t>
            </a:r>
          </a:p>
          <a:p>
            <a:r>
              <a:rPr kumimoji="1" lang="en-US" altLang="zh-CN" dirty="0"/>
              <a:t>RDMA is protocol designed for offloading to hardware </a:t>
            </a:r>
          </a:p>
          <a:p>
            <a:pPr lvl="1"/>
            <a:r>
              <a:rPr kumimoji="1" lang="en-US" altLang="zh-CN" dirty="0"/>
              <a:t>Reduce complexities to improve performance (and easy-of-offloading)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Bottom-up vs. Top-down approach </a:t>
            </a:r>
          </a:p>
          <a:p>
            <a:pPr lvl="1"/>
            <a:r>
              <a:rPr kumimoji="1" lang="en-US" altLang="zh-CN" dirty="0"/>
              <a:t>RDMA: bottom-up to find which protocol is easier to implement in the hardware </a:t>
            </a:r>
          </a:p>
          <a:p>
            <a:pPr lvl="1"/>
            <a:r>
              <a:rPr kumimoji="1" lang="en-US" altLang="zh-CN" dirty="0" err="1"/>
              <a:t>ToE</a:t>
            </a:r>
            <a:r>
              <a:rPr kumimoji="1" lang="en-US" altLang="zh-CN" dirty="0"/>
              <a:t>: top-down finds how to offload the complete TCP/IP protocol to the hardware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E15A4-5FC3-5D66-7A18-102AB9D8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9361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281436"/>
            <a:ext cx="7307708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1" lang="en-US" altLang="zh-CN" dirty="0">
                <a:solidFill>
                  <a:srgbClr val="C00000"/>
                </a:solidFill>
              </a:rPr>
              <a:t>Programming w/ RDMA (verbs)</a:t>
            </a:r>
          </a:p>
          <a:p>
            <a:pPr algn="ctr"/>
            <a:endParaRPr kumimoji="0" lang="en-US" altLang="zh-CN" b="0" kern="0" dirty="0">
              <a:solidFill>
                <a:srgbClr val="C00000"/>
              </a:solidFill>
              <a:latin typeface="+mn-lt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98006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AEBF8-58CA-1148-8315-6796511A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High-level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concepts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9C1B1D-A0D3-E946-A007-E70BA8148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lang="en" altLang="zh-CN" dirty="0"/>
              <a:t>Queue Pairs </a:t>
            </a:r>
            <a:r>
              <a:rPr lang="en-US" altLang="zh-CN" dirty="0"/>
              <a:t>(</a:t>
            </a:r>
            <a:r>
              <a:rPr lang="en-US" altLang="zh-CN" dirty="0">
                <a:solidFill>
                  <a:srgbClr val="C00000"/>
                </a:solidFill>
              </a:rPr>
              <a:t>S</a:t>
            </a:r>
            <a:r>
              <a:rPr lang="en-US" altLang="zh-CN" dirty="0"/>
              <a:t>end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ueue, </a:t>
            </a:r>
            <a:r>
              <a:rPr lang="en-US" altLang="zh-CN" dirty="0">
                <a:solidFill>
                  <a:srgbClr val="C00000"/>
                </a:solidFill>
              </a:rPr>
              <a:t>C</a:t>
            </a:r>
            <a:r>
              <a:rPr lang="en-US" altLang="zh-CN" dirty="0"/>
              <a:t>omplete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 and </a:t>
            </a:r>
            <a:r>
              <a:rPr lang="en-US" altLang="zh-CN" dirty="0">
                <a:solidFill>
                  <a:srgbClr val="C00000"/>
                </a:solidFill>
              </a:rPr>
              <a:t>R</a:t>
            </a:r>
            <a:r>
              <a:rPr lang="en-US" altLang="zh-CN" dirty="0"/>
              <a:t>eceive </a:t>
            </a:r>
            <a:r>
              <a:rPr lang="en-US" altLang="zh-CN" dirty="0">
                <a:solidFill>
                  <a:srgbClr val="C00000"/>
                </a:solidFill>
              </a:rPr>
              <a:t>Q</a:t>
            </a:r>
            <a:r>
              <a:rPr lang="en-US" altLang="zh-CN" dirty="0"/>
              <a:t>ueue)</a:t>
            </a:r>
          </a:p>
          <a:p>
            <a:pPr lvl="1"/>
            <a:r>
              <a:rPr lang="en-US" altLang="zh-CN" dirty="0"/>
              <a:t>SQ, CQ &amp;  RQ</a:t>
            </a:r>
          </a:p>
          <a:p>
            <a:pPr lvl="1"/>
            <a:r>
              <a:rPr lang="en-US" altLang="zh-CN" dirty="0"/>
              <a:t>A group of queues form an RDMA connection</a:t>
            </a:r>
          </a:p>
          <a:p>
            <a:pPr lvl="2"/>
            <a:r>
              <a:rPr lang="en-US" altLang="zh-CN" sz="1800" dirty="0"/>
              <a:t>Analog to connections in TCP/IP </a:t>
            </a:r>
          </a:p>
          <a:p>
            <a:r>
              <a:rPr lang="en-US" altLang="zh-CN" dirty="0"/>
              <a:t>User posts networking </a:t>
            </a:r>
            <a:r>
              <a:rPr lang="en-US" altLang="zh-CN" dirty="0">
                <a:solidFill>
                  <a:srgbClr val="C00000"/>
                </a:solidFill>
              </a:rPr>
              <a:t>requests</a:t>
            </a:r>
            <a:r>
              <a:rPr lang="en-US" altLang="zh-CN" dirty="0"/>
              <a:t> to the SQ</a:t>
            </a:r>
          </a:p>
          <a:p>
            <a:pPr lvl="1"/>
            <a:r>
              <a:rPr lang="en" altLang="zh-CN" dirty="0"/>
              <a:t>Two-sided: </a:t>
            </a:r>
            <a:r>
              <a:rPr lang="en" altLang="zh-CN" b="1" dirty="0">
                <a:solidFill>
                  <a:srgbClr val="FF0000"/>
                </a:solidFill>
              </a:rPr>
              <a:t>message datagram </a:t>
            </a:r>
            <a:r>
              <a:rPr lang="en" altLang="zh-CN" dirty="0"/>
              <a:t>(like </a:t>
            </a:r>
            <a:r>
              <a:rPr lang="en" altLang="zh-CN" dirty="0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send/</a:t>
            </a:r>
            <a:r>
              <a:rPr lang="en" altLang="zh-CN" dirty="0" err="1">
                <a:latin typeface="Consolas" panose="020B0609020204030204" pitchFamily="49" charset="0"/>
                <a:ea typeface="PingFang HK" panose="020B0400000000000000" pitchFamily="34" charset="-120"/>
                <a:cs typeface="Consolas" panose="020B0609020204030204" pitchFamily="49" charset="0"/>
              </a:rPr>
              <a:t>recv</a:t>
            </a:r>
            <a:r>
              <a:rPr lang="en" altLang="zh-CN" dirty="0"/>
              <a:t>)</a:t>
            </a:r>
          </a:p>
          <a:p>
            <a:pPr lvl="1"/>
            <a:r>
              <a:rPr lang="en" altLang="zh-CN" dirty="0"/>
              <a:t>One-sided: remote read/write (will be talked about later) </a:t>
            </a:r>
          </a:p>
          <a:p>
            <a:r>
              <a:rPr lang="en" altLang="zh-CN" dirty="0"/>
              <a:t>Get the completion events of the send requests from the CQ </a:t>
            </a:r>
          </a:p>
          <a:p>
            <a:r>
              <a:rPr lang="en" altLang="zh-CN" dirty="0"/>
              <a:t>Receive two-sided messages from the RQ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5B0F3B-17BB-BA4C-A08A-8846CA17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55569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09252A-7655-E746-86C5-D3006DA2F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Queue Pairs have different models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9DDA17-1771-504A-B9E2-AAAEDBE9D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Reliable connected  (RC)</a:t>
            </a:r>
          </a:p>
          <a:p>
            <a:pPr lvl="1"/>
            <a:r>
              <a:rPr kumimoji="1" lang="en-US" altLang="zh-CN" dirty="0"/>
              <a:t>Like TCP/IP socket, provides reliable communications, supports all RDMA requests </a:t>
            </a:r>
          </a:p>
          <a:p>
            <a:r>
              <a:rPr kumimoji="1" lang="en-US" altLang="zh-CN" dirty="0"/>
              <a:t>Unreliable datagram (UD)</a:t>
            </a:r>
          </a:p>
          <a:p>
            <a:pPr lvl="1"/>
            <a:r>
              <a:rPr kumimoji="1" lang="en-US" altLang="zh-CN" dirty="0"/>
              <a:t>Like UDP socket </a:t>
            </a:r>
          </a:p>
          <a:p>
            <a:pPr lvl="1"/>
            <a:r>
              <a:rPr kumimoji="1" lang="en-US" altLang="zh-CN" dirty="0"/>
              <a:t>No reliability guarantees, limited RDMA requests type supported </a:t>
            </a:r>
          </a:p>
          <a:p>
            <a:r>
              <a:rPr kumimoji="1" lang="en-US" altLang="zh-CN" dirty="0"/>
              <a:t>Others </a:t>
            </a:r>
          </a:p>
          <a:p>
            <a:pPr lvl="1"/>
            <a:r>
              <a:rPr kumimoji="1" lang="en-US" altLang="zh-CN" dirty="0"/>
              <a:t>Less commonly used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0B8108-A2F4-8449-9552-A87E41931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62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C359CA52-88F5-1941-AD23-4D22D8074A6A}"/>
              </a:ext>
            </a:extLst>
          </p:cNvPr>
          <p:cNvGrpSpPr/>
          <p:nvPr/>
        </p:nvGrpSpPr>
        <p:grpSpPr>
          <a:xfrm>
            <a:off x="2355024" y="4585692"/>
            <a:ext cx="4576827" cy="531276"/>
            <a:chOff x="2355024" y="4653043"/>
            <a:chExt cx="4576827" cy="53127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040BD3C-E2C5-B14E-8213-4687CE856EE4}"/>
                </a:ext>
              </a:extLst>
            </p:cNvPr>
            <p:cNvSpPr/>
            <p:nvPr/>
          </p:nvSpPr>
          <p:spPr>
            <a:xfrm>
              <a:off x="2355024" y="4653043"/>
              <a:ext cx="4576827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D82E2443-8817-1B46-B183-1D02F1C7951B}"/>
                </a:ext>
              </a:extLst>
            </p:cNvPr>
            <p:cNvSpPr/>
            <p:nvPr/>
          </p:nvSpPr>
          <p:spPr>
            <a:xfrm>
              <a:off x="2493777" y="4727140"/>
              <a:ext cx="44380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We focus on RC queue pair in this lecture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35748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67CE1B-9EF6-7348-981E-52AEE523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Reliable connection Queue Pairs (QP)s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373FDB-4DF8-C64D-87AE-EF8FA4D12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kumimoji="1" lang="en-US" altLang="zh-CN" dirty="0"/>
              <a:t>Two QP must first establish a connection via handshake so as to proceed\</a:t>
            </a:r>
          </a:p>
          <a:p>
            <a:pPr lvl="1"/>
            <a:r>
              <a:rPr kumimoji="1" lang="en-US" altLang="zh-CN" dirty="0"/>
              <a:t>Similar to handshakes in TCP/IP </a:t>
            </a:r>
          </a:p>
          <a:p>
            <a:pPr lvl="1"/>
            <a:r>
              <a:rPr kumimoji="1" lang="en-US" altLang="zh-CN" dirty="0"/>
              <a:t>We will talk about the connection establishment later</a:t>
            </a:r>
          </a:p>
          <a:p>
            <a:r>
              <a:rPr kumimoji="1" lang="en-US" altLang="zh-CN" dirty="0"/>
              <a:t>An reliable connection QP must be only connected to one other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9727A9B-A394-124C-8BA0-614D4B70F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9E920D91-77AB-C544-A834-9176114A45DF}"/>
              </a:ext>
            </a:extLst>
          </p:cNvPr>
          <p:cNvGrpSpPr/>
          <p:nvPr/>
        </p:nvGrpSpPr>
        <p:grpSpPr>
          <a:xfrm>
            <a:off x="1549995" y="4387379"/>
            <a:ext cx="1326129" cy="1010193"/>
            <a:chOff x="1526972" y="2733879"/>
            <a:chExt cx="1326129" cy="1010193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B32AD52-70E0-0349-AFF9-962355D180E4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8" name="直线连接符 17">
                <a:extLst>
                  <a:ext uri="{FF2B5EF4-FFF2-40B4-BE49-F238E27FC236}">
                    <a16:creationId xmlns:a16="http://schemas.microsoft.com/office/drawing/2014/main" id="{89A248A0-5B1C-7E43-A08E-6ECB44A7E5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39F00EAC-0F6C-7A49-AE7E-A8D829EF64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3F98AE60-3AE5-AA45-957F-6BA544689A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C3E5DA0-2443-3D42-B986-620EC057A7C6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5" name="直线连接符 14">
                <a:extLst>
                  <a:ext uri="{FF2B5EF4-FFF2-40B4-BE49-F238E27FC236}">
                    <a16:creationId xmlns:a16="http://schemas.microsoft.com/office/drawing/2014/main" id="{830E3A7B-7FA7-9040-A199-F95AE59E98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线连接符 15">
                <a:extLst>
                  <a:ext uri="{FF2B5EF4-FFF2-40B4-BE49-F238E27FC236}">
                    <a16:creationId xmlns:a16="http://schemas.microsoft.com/office/drawing/2014/main" id="{1B0308A0-8B80-9F43-BDCF-4B9C213EB5B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线连接符 16">
                <a:extLst>
                  <a:ext uri="{FF2B5EF4-FFF2-40B4-BE49-F238E27FC236}">
                    <a16:creationId xmlns:a16="http://schemas.microsoft.com/office/drawing/2014/main" id="{A5E60CC0-CF42-F743-BD7E-8E28C5CA75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0B0FA51-EE80-5D43-AD44-A7133CC0EF0F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55EEB95A-5DF9-0545-AB89-355B9C78CD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线连接符 12">
                <a:extLst>
                  <a:ext uri="{FF2B5EF4-FFF2-40B4-BE49-F238E27FC236}">
                    <a16:creationId xmlns:a16="http://schemas.microsoft.com/office/drawing/2014/main" id="{22B460FD-7222-4E45-9546-6282751CA4E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CDB94E30-892F-1E46-9B22-D01F709D453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86AC602A-3054-9749-9C03-BEE8A3B46A3A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39BA856-FBB1-094F-866A-6B170005C3D0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934C36C0-5A0D-C245-BAE3-9EA90F052285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F604F466-4999-A449-B2D0-38EC640CCD4B}"/>
              </a:ext>
            </a:extLst>
          </p:cNvPr>
          <p:cNvGrpSpPr/>
          <p:nvPr/>
        </p:nvGrpSpPr>
        <p:grpSpPr>
          <a:xfrm>
            <a:off x="6797286" y="4387379"/>
            <a:ext cx="1326129" cy="1010193"/>
            <a:chOff x="1526972" y="2733879"/>
            <a:chExt cx="1326129" cy="1010193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732646C-6DC3-094F-81BB-FC82E66B621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3852A9CF-4E32-E04B-84B1-D70D408E40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连接符 34">
                <a:extLst>
                  <a:ext uri="{FF2B5EF4-FFF2-40B4-BE49-F238E27FC236}">
                    <a16:creationId xmlns:a16="http://schemas.microsoft.com/office/drawing/2014/main" id="{DF3C01F3-3A65-7745-BBFA-5B5F10855C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64A9E963-C579-CA4C-953B-0A7D257F49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0C273C96-6ABA-7443-AD2D-EFEADECC2B3F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86FFAADB-F8FE-1740-90E2-CA2C314ECD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5F7825AF-C2D4-D445-818B-6557368F20F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762360F8-F219-AF4E-930C-D4F8BAB6070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3AA4F00D-C71B-0549-9EA0-D3C10838DCDA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B3164D87-659A-2C4C-B9B6-5E910CE55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949661A7-5456-3847-8893-70A8F7A5895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线连接符 29">
                <a:extLst>
                  <a:ext uri="{FF2B5EF4-FFF2-40B4-BE49-F238E27FC236}">
                    <a16:creationId xmlns:a16="http://schemas.microsoft.com/office/drawing/2014/main" id="{E8292BAD-CE32-D649-821E-B7B19CCA7E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1B68A07-8998-5048-8BD3-A6EEA514FBF8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6AA33E9D-D8E5-2142-825F-BEB4AE124768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24AB8C4-0087-A642-A8AC-90718A131884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D1A27C28-1515-A84D-9736-DF1B56EADC7B}"/>
              </a:ext>
            </a:extLst>
          </p:cNvPr>
          <p:cNvSpPr txBox="1"/>
          <p:nvPr/>
        </p:nvSpPr>
        <p:spPr>
          <a:xfrm>
            <a:off x="531946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09DE189-F60D-D043-A835-262C9D8C8F87}"/>
              </a:ext>
            </a:extLst>
          </p:cNvPr>
          <p:cNvSpPr txBox="1"/>
          <p:nvPr/>
        </p:nvSpPr>
        <p:spPr>
          <a:xfrm>
            <a:off x="5796109" y="454494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F377F0D8-347D-9248-AE6D-744E2644D19D}"/>
              </a:ext>
            </a:extLst>
          </p:cNvPr>
          <p:cNvGrpSpPr/>
          <p:nvPr/>
        </p:nvGrpSpPr>
        <p:grpSpPr>
          <a:xfrm>
            <a:off x="3541990" y="4438992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40" name="云形 39">
              <a:extLst>
                <a:ext uri="{FF2B5EF4-FFF2-40B4-BE49-F238E27FC236}">
                  <a16:creationId xmlns:a16="http://schemas.microsoft.com/office/drawing/2014/main" id="{7C733D91-9763-F64A-A4F4-AD9DD900BEF6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8345FDA9-DF8F-9E40-8AB4-88AB595BDB99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60CE6FF8-5026-FE45-B60A-2963C9D41889}"/>
              </a:ext>
            </a:extLst>
          </p:cNvPr>
          <p:cNvSpPr/>
          <p:nvPr/>
        </p:nvSpPr>
        <p:spPr>
          <a:xfrm>
            <a:off x="2350168" y="3503311"/>
            <a:ext cx="4443663" cy="867378"/>
          </a:xfrm>
          <a:custGeom>
            <a:avLst/>
            <a:gdLst>
              <a:gd name="connsiteX0" fmla="*/ 0 w 4443663"/>
              <a:gd name="connsiteY0" fmla="*/ 723000 h 867378"/>
              <a:gd name="connsiteX1" fmla="*/ 2149642 w 4443663"/>
              <a:gd name="connsiteY1" fmla="*/ 1105 h 867378"/>
              <a:gd name="connsiteX2" fmla="*/ 4443663 w 4443663"/>
              <a:gd name="connsiteY2" fmla="*/ 867378 h 867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3663" h="867378">
                <a:moveTo>
                  <a:pt x="0" y="723000"/>
                </a:moveTo>
                <a:cubicBezTo>
                  <a:pt x="704516" y="350021"/>
                  <a:pt x="1409032" y="-22958"/>
                  <a:pt x="2149642" y="1105"/>
                </a:cubicBezTo>
                <a:cubicBezTo>
                  <a:pt x="2890253" y="25168"/>
                  <a:pt x="3666958" y="446273"/>
                  <a:pt x="4443663" y="86737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5EADDD9F-3E21-3E43-9C87-51B32BE40C09}"/>
              </a:ext>
            </a:extLst>
          </p:cNvPr>
          <p:cNvGrpSpPr/>
          <p:nvPr/>
        </p:nvGrpSpPr>
        <p:grpSpPr>
          <a:xfrm>
            <a:off x="4038514" y="3277487"/>
            <a:ext cx="711575" cy="531276"/>
            <a:chOff x="2355024" y="4653043"/>
            <a:chExt cx="711575" cy="531276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1E88224-1D1A-604B-8A46-4C3837CBBF86}"/>
                </a:ext>
              </a:extLst>
            </p:cNvPr>
            <p:cNvSpPr/>
            <p:nvPr/>
          </p:nvSpPr>
          <p:spPr>
            <a:xfrm>
              <a:off x="2355024" y="4653043"/>
              <a:ext cx="711575" cy="531276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3E96C100-4503-8C4D-AE70-390A488B6A35}"/>
                </a:ext>
              </a:extLst>
            </p:cNvPr>
            <p:cNvSpPr/>
            <p:nvPr/>
          </p:nvSpPr>
          <p:spPr>
            <a:xfrm>
              <a:off x="2392789" y="4727140"/>
              <a:ext cx="595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cs typeface="Consolas" panose="020B0609020204030204" pitchFamily="49" charset="0"/>
                </a:rPr>
                <a:t>Pair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51118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send message with RDMA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64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9C7CA59D-402A-8B49-A4E3-29F03D2A10FD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82" name="组合 81">
              <a:extLst>
                <a:ext uri="{FF2B5EF4-FFF2-40B4-BE49-F238E27FC236}">
                  <a16:creationId xmlns:a16="http://schemas.microsoft.com/office/drawing/2014/main" id="{27D2AC04-167F-8746-AFEC-BC4DC1772D70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94" name="直线连接符 93">
                <a:extLst>
                  <a:ext uri="{FF2B5EF4-FFF2-40B4-BE49-F238E27FC236}">
                    <a16:creationId xmlns:a16="http://schemas.microsoft.com/office/drawing/2014/main" id="{0CAFCE03-BE1D-BE4F-9F94-5494EBE1FCC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直线连接符 94">
                <a:extLst>
                  <a:ext uri="{FF2B5EF4-FFF2-40B4-BE49-F238E27FC236}">
                    <a16:creationId xmlns:a16="http://schemas.microsoft.com/office/drawing/2014/main" id="{178CA2AB-1148-D648-9C1C-B3C4755993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直线连接符 95">
                <a:extLst>
                  <a:ext uri="{FF2B5EF4-FFF2-40B4-BE49-F238E27FC236}">
                    <a16:creationId xmlns:a16="http://schemas.microsoft.com/office/drawing/2014/main" id="{28CDBF3C-0056-2C4F-A7C7-4F3EEC94C1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id="{814C71C0-C779-3941-A3D6-21698209555C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91" name="直线连接符 90">
                <a:extLst>
                  <a:ext uri="{FF2B5EF4-FFF2-40B4-BE49-F238E27FC236}">
                    <a16:creationId xmlns:a16="http://schemas.microsoft.com/office/drawing/2014/main" id="{0D9A0139-385C-104A-B9BE-29CAA1F553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线连接符 91">
                <a:extLst>
                  <a:ext uri="{FF2B5EF4-FFF2-40B4-BE49-F238E27FC236}">
                    <a16:creationId xmlns:a16="http://schemas.microsoft.com/office/drawing/2014/main" id="{C75CD14E-2A85-8A49-812C-E89096C428C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线连接符 92">
                <a:extLst>
                  <a:ext uri="{FF2B5EF4-FFF2-40B4-BE49-F238E27FC236}">
                    <a16:creationId xmlns:a16="http://schemas.microsoft.com/office/drawing/2014/main" id="{759AC27B-9CFE-AF4B-9F1D-AA73197FC8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组合 83">
              <a:extLst>
                <a:ext uri="{FF2B5EF4-FFF2-40B4-BE49-F238E27FC236}">
                  <a16:creationId xmlns:a16="http://schemas.microsoft.com/office/drawing/2014/main" id="{C7FBBCEF-8C2A-6A40-946D-3773FBEF320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88" name="直线连接符 87">
                <a:extLst>
                  <a:ext uri="{FF2B5EF4-FFF2-40B4-BE49-F238E27FC236}">
                    <a16:creationId xmlns:a16="http://schemas.microsoft.com/office/drawing/2014/main" id="{ED2E49AB-428D-4243-8093-DBB8DA9BFC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线连接符 88">
                <a:extLst>
                  <a:ext uri="{FF2B5EF4-FFF2-40B4-BE49-F238E27FC236}">
                    <a16:creationId xmlns:a16="http://schemas.microsoft.com/office/drawing/2014/main" id="{09202E04-A28E-5847-A095-A3E5F01DFF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线连接符 89">
                <a:extLst>
                  <a:ext uri="{FF2B5EF4-FFF2-40B4-BE49-F238E27FC236}">
                    <a16:creationId xmlns:a16="http://schemas.microsoft.com/office/drawing/2014/main" id="{53D8E0C9-6150-F14E-AAB1-383605EF5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文本框 84">
              <a:extLst>
                <a:ext uri="{FF2B5EF4-FFF2-40B4-BE49-F238E27FC236}">
                  <a16:creationId xmlns:a16="http://schemas.microsoft.com/office/drawing/2014/main" id="{08C37A74-608B-0540-807F-2F106D32DCE5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389B1259-EDB3-F245-AF3D-2E01A0FC4209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0800CE92-4DD3-2A4B-A824-51CB9A6FC10C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7C055B46-1C92-924C-AE92-181CB2331BC4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98" name="组合 97">
              <a:extLst>
                <a:ext uri="{FF2B5EF4-FFF2-40B4-BE49-F238E27FC236}">
                  <a16:creationId xmlns:a16="http://schemas.microsoft.com/office/drawing/2014/main" id="{BF1D57B2-D266-624C-8499-37FE810101FE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0" name="直线连接符 109">
                <a:extLst>
                  <a:ext uri="{FF2B5EF4-FFF2-40B4-BE49-F238E27FC236}">
                    <a16:creationId xmlns:a16="http://schemas.microsoft.com/office/drawing/2014/main" id="{44E5CD78-E6AB-7745-A877-7733F838B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直线连接符 110">
                <a:extLst>
                  <a:ext uri="{FF2B5EF4-FFF2-40B4-BE49-F238E27FC236}">
                    <a16:creationId xmlns:a16="http://schemas.microsoft.com/office/drawing/2014/main" id="{7E7D3AF4-1267-454F-A32A-48679DED6A4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线连接符 111">
                <a:extLst>
                  <a:ext uri="{FF2B5EF4-FFF2-40B4-BE49-F238E27FC236}">
                    <a16:creationId xmlns:a16="http://schemas.microsoft.com/office/drawing/2014/main" id="{4FDAC2FD-9DE1-6846-9502-F1F18E4AA01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10DB9B8A-F340-F240-AA43-C8F749B7E8EF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07" name="直线连接符 106">
                <a:extLst>
                  <a:ext uri="{FF2B5EF4-FFF2-40B4-BE49-F238E27FC236}">
                    <a16:creationId xmlns:a16="http://schemas.microsoft.com/office/drawing/2014/main" id="{4CE2D48A-F36D-8744-99BB-A16129C971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直线连接符 107">
                <a:extLst>
                  <a:ext uri="{FF2B5EF4-FFF2-40B4-BE49-F238E27FC236}">
                    <a16:creationId xmlns:a16="http://schemas.microsoft.com/office/drawing/2014/main" id="{5C708AE2-3390-3E4F-BC61-162DD4A50B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线连接符 108">
                <a:extLst>
                  <a:ext uri="{FF2B5EF4-FFF2-40B4-BE49-F238E27FC236}">
                    <a16:creationId xmlns:a16="http://schemas.microsoft.com/office/drawing/2014/main" id="{C2EB1B13-57DE-FB46-849F-81992512DA7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id="{0010CA0C-E13C-6746-B952-6A453ABA67E6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04" name="直线连接符 103">
                <a:extLst>
                  <a:ext uri="{FF2B5EF4-FFF2-40B4-BE49-F238E27FC236}">
                    <a16:creationId xmlns:a16="http://schemas.microsoft.com/office/drawing/2014/main" id="{16DDA6A9-6617-9C48-82C7-07A277C45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线连接符 104">
                <a:extLst>
                  <a:ext uri="{FF2B5EF4-FFF2-40B4-BE49-F238E27FC236}">
                    <a16:creationId xmlns:a16="http://schemas.microsoft.com/office/drawing/2014/main" id="{1DEE5BFA-71C9-8C45-BB83-FEAE4CFBACC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直线连接符 105">
                <a:extLst>
                  <a:ext uri="{FF2B5EF4-FFF2-40B4-BE49-F238E27FC236}">
                    <a16:creationId xmlns:a16="http://schemas.microsoft.com/office/drawing/2014/main" id="{285E8EF2-92A8-E243-AAD6-E5D9AD3397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1" name="文本框 100">
              <a:extLst>
                <a:ext uri="{FF2B5EF4-FFF2-40B4-BE49-F238E27FC236}">
                  <a16:creationId xmlns:a16="http://schemas.microsoft.com/office/drawing/2014/main" id="{F093CB0D-2385-A74D-92F5-00D2D0D3EF74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id="{9A37660E-38AB-1E41-8A40-55CA3301704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776868C8-827A-E84F-B2D6-7766AF9ED977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113" name="文本框 112">
            <a:extLst>
              <a:ext uri="{FF2B5EF4-FFF2-40B4-BE49-F238E27FC236}">
                <a16:creationId xmlns:a16="http://schemas.microsoft.com/office/drawing/2014/main" id="{29B3A9BB-07CC-AB47-8537-881FBD940F51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34CE00D7-2C16-1648-81C4-C99542AE114C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33627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129130" cy="900442"/>
          </a:xfrm>
        </p:spPr>
        <p:txBody>
          <a:bodyPr/>
          <a:lstStyle/>
          <a:p>
            <a:r>
              <a:rPr kumimoji="1" lang="en-US" altLang="zh-CN" dirty="0"/>
              <a:t>Register a message buffer to receive incoming message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65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547158" cy="1926383"/>
            <a:chOff x="539750" y="3626015"/>
            <a:chExt cx="8547158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.length=5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ibv_recv_wr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zh-CN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ibv_post_recv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alice_qp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post to the receive queue</a:t>
              </a:r>
              <a:endPara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5" y="3626015"/>
              <a:ext cx="684803" cy="377544"/>
              <a:chOff x="912507" y="1032148"/>
              <a:chExt cx="126360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263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Alice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75" name="矩形 74">
            <a:extLst>
              <a:ext uri="{FF2B5EF4-FFF2-40B4-BE49-F238E27FC236}">
                <a16:creationId xmlns:a16="http://schemas.microsoft.com/office/drawing/2014/main" id="{3E7E4480-05AD-F941-AF5E-047290C9CA69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14A205F2-E456-9D43-87FE-37023D658333}"/>
              </a:ext>
            </a:extLst>
          </p:cNvPr>
          <p:cNvSpPr/>
          <p:nvPr/>
        </p:nvSpPr>
        <p:spPr>
          <a:xfrm>
            <a:off x="6964545" y="1476147"/>
            <a:ext cx="1279141" cy="795998"/>
          </a:xfrm>
          <a:custGeom>
            <a:avLst/>
            <a:gdLst>
              <a:gd name="connsiteX0" fmla="*/ 45855 w 1279141"/>
              <a:gd name="connsiteY0" fmla="*/ 227962 h 795998"/>
              <a:gd name="connsiteX1" fmla="*/ 142837 w 1279141"/>
              <a:gd name="connsiteY1" fmla="*/ 227962 h 795998"/>
              <a:gd name="connsiteX2" fmla="*/ 1237346 w 1279141"/>
              <a:gd name="connsiteY2" fmla="*/ 20144 h 795998"/>
              <a:gd name="connsiteX3" fmla="*/ 946400 w 1279141"/>
              <a:gd name="connsiteY3" fmla="*/ 795998 h 7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9141" h="795998">
                <a:moveTo>
                  <a:pt x="45855" y="227962"/>
                </a:moveTo>
                <a:cubicBezTo>
                  <a:pt x="-4945" y="245280"/>
                  <a:pt x="-55745" y="262598"/>
                  <a:pt x="142837" y="227962"/>
                </a:cubicBezTo>
                <a:cubicBezTo>
                  <a:pt x="341419" y="193326"/>
                  <a:pt x="1103419" y="-74529"/>
                  <a:pt x="1237346" y="20144"/>
                </a:cubicBezTo>
                <a:cubicBezTo>
                  <a:pt x="1371273" y="114817"/>
                  <a:pt x="1158836" y="455407"/>
                  <a:pt x="946400" y="795998"/>
                </a:cubicBezTo>
              </a:path>
            </a:pathLst>
          </a:custGeom>
          <a:noFill/>
          <a:ln w="222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AA683A16-361F-8D47-9D8C-278DB8FA09ED}"/>
              </a:ext>
            </a:extLst>
          </p:cNvPr>
          <p:cNvSpPr txBox="1"/>
          <p:nvPr/>
        </p:nvSpPr>
        <p:spPr>
          <a:xfrm>
            <a:off x="7143595" y="1198751"/>
            <a:ext cx="196863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ibv_post_recv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88825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Send the message with </a:t>
            </a:r>
            <a:r>
              <a:rPr kumimoji="1" lang="en-US" altLang="zh-CN" dirty="0" err="1"/>
              <a:t>post_send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2203382"/>
            <a:chOff x="539750" y="3626015"/>
            <a:chExt cx="8431742" cy="2203382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289449" cy="20313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uintptr_t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)"Hello", .length=5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IBV_WR_SEND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a two-sided message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id="{457668E7-7A8E-0940-BEB9-80C3B143B722}"/>
              </a:ext>
            </a:extLst>
          </p:cNvPr>
          <p:cNvSpPr/>
          <p:nvPr/>
        </p:nvSpPr>
        <p:spPr>
          <a:xfrm>
            <a:off x="1607604" y="2895881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E4F204FC-CF10-B54D-B60D-F711B5EF2138}"/>
              </a:ext>
            </a:extLst>
          </p:cNvPr>
          <p:cNvSpPr/>
          <p:nvPr/>
        </p:nvSpPr>
        <p:spPr>
          <a:xfrm>
            <a:off x="171232" y="3103418"/>
            <a:ext cx="1422041" cy="2413645"/>
          </a:xfrm>
          <a:custGeom>
            <a:avLst/>
            <a:gdLst>
              <a:gd name="connsiteX0" fmla="*/ 410659 w 1422041"/>
              <a:gd name="connsiteY0" fmla="*/ 2175164 h 2413645"/>
              <a:gd name="connsiteX1" fmla="*/ 147423 w 1422041"/>
              <a:gd name="connsiteY1" fmla="*/ 2286000 h 2413645"/>
              <a:gd name="connsiteX2" fmla="*/ 92004 w 1422041"/>
              <a:gd name="connsiteY2" fmla="*/ 623455 h 2413645"/>
              <a:gd name="connsiteX3" fmla="*/ 1422041 w 1422041"/>
              <a:gd name="connsiteY3" fmla="*/ 0 h 241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2041" h="2413645">
                <a:moveTo>
                  <a:pt x="410659" y="2175164"/>
                </a:moveTo>
                <a:cubicBezTo>
                  <a:pt x="305595" y="2359891"/>
                  <a:pt x="200532" y="2544618"/>
                  <a:pt x="147423" y="2286000"/>
                </a:cubicBezTo>
                <a:cubicBezTo>
                  <a:pt x="94314" y="2027382"/>
                  <a:pt x="-120432" y="1004455"/>
                  <a:pt x="92004" y="623455"/>
                </a:cubicBezTo>
                <a:cubicBezTo>
                  <a:pt x="304440" y="242455"/>
                  <a:pt x="863240" y="121227"/>
                  <a:pt x="1422041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BDC96A59-E457-644F-AE22-58BFB3D8ED8E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6445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Poll the completion of the send via </a:t>
            </a:r>
            <a:r>
              <a:rPr kumimoji="1" lang="en-US" altLang="zh-CN" u="sng" dirty="0"/>
              <a:t>polling</a:t>
            </a: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1926383"/>
            <a:chOff x="539750" y="3626015"/>
            <a:chExt cx="8431742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do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b="1" dirty="0" err="1">
                  <a:solidFill>
                    <a:srgbClr val="0432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bob_com_qp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while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request has been successfully sent to the remote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or an error happens  </a:t>
              </a:r>
              <a:endParaRPr kumimoji="1" lang="en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56" name="矩形 55">
            <a:extLst>
              <a:ext uri="{FF2B5EF4-FFF2-40B4-BE49-F238E27FC236}">
                <a16:creationId xmlns:a16="http://schemas.microsoft.com/office/drawing/2014/main" id="{347B1273-35EC-6143-BD3A-44788B758F40}"/>
              </a:ext>
            </a:extLst>
          </p:cNvPr>
          <p:cNvSpPr/>
          <p:nvPr/>
        </p:nvSpPr>
        <p:spPr>
          <a:xfrm>
            <a:off x="2088000" y="2900374"/>
            <a:ext cx="228092" cy="281331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96ED2B7B-A9D4-2945-B992-9D779DC456B9}"/>
              </a:ext>
            </a:extLst>
          </p:cNvPr>
          <p:cNvSpPr/>
          <p:nvPr/>
        </p:nvSpPr>
        <p:spPr>
          <a:xfrm>
            <a:off x="1632711" y="2927634"/>
            <a:ext cx="6260005" cy="668380"/>
          </a:xfrm>
          <a:custGeom>
            <a:avLst/>
            <a:gdLst>
              <a:gd name="connsiteX0" fmla="*/ 99836 w 6260005"/>
              <a:gd name="connsiteY0" fmla="*/ 120366 h 668380"/>
              <a:gd name="connsiteX1" fmla="*/ 147963 w 6260005"/>
              <a:gd name="connsiteY1" fmla="*/ 665798 h 668380"/>
              <a:gd name="connsiteX2" fmla="*/ 1511542 w 6260005"/>
              <a:gd name="connsiteY2" fmla="*/ 312871 h 668380"/>
              <a:gd name="connsiteX3" fmla="*/ 3115752 w 6260005"/>
              <a:gd name="connsiteY3" fmla="*/ 8071 h 668380"/>
              <a:gd name="connsiteX4" fmla="*/ 5217268 w 6260005"/>
              <a:gd name="connsiteY4" fmla="*/ 649755 h 668380"/>
              <a:gd name="connsiteX5" fmla="*/ 6260005 w 6260005"/>
              <a:gd name="connsiteY5" fmla="*/ 248703 h 668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0005" h="668380">
                <a:moveTo>
                  <a:pt x="99836" y="120366"/>
                </a:moveTo>
                <a:cubicBezTo>
                  <a:pt x="6257" y="377040"/>
                  <a:pt x="-87321" y="633714"/>
                  <a:pt x="147963" y="665798"/>
                </a:cubicBezTo>
                <a:cubicBezTo>
                  <a:pt x="383247" y="697882"/>
                  <a:pt x="1016911" y="422492"/>
                  <a:pt x="1511542" y="312871"/>
                </a:cubicBezTo>
                <a:cubicBezTo>
                  <a:pt x="2006173" y="203250"/>
                  <a:pt x="2498131" y="-48076"/>
                  <a:pt x="3115752" y="8071"/>
                </a:cubicBezTo>
                <a:cubicBezTo>
                  <a:pt x="3733373" y="64218"/>
                  <a:pt x="4693226" y="609650"/>
                  <a:pt x="5217268" y="649755"/>
                </a:cubicBezTo>
                <a:cubicBezTo>
                  <a:pt x="5741310" y="689860"/>
                  <a:pt x="6000657" y="469281"/>
                  <a:pt x="6260005" y="24870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任意形状 16">
            <a:extLst>
              <a:ext uri="{FF2B5EF4-FFF2-40B4-BE49-F238E27FC236}">
                <a16:creationId xmlns:a16="http://schemas.microsoft.com/office/drawing/2014/main" id="{F156BDF2-1B17-5944-9D30-8B373A8D2A5B}"/>
              </a:ext>
            </a:extLst>
          </p:cNvPr>
          <p:cNvSpPr/>
          <p:nvPr/>
        </p:nvSpPr>
        <p:spPr>
          <a:xfrm>
            <a:off x="2197768" y="3096126"/>
            <a:ext cx="1732612" cy="946485"/>
          </a:xfrm>
          <a:custGeom>
            <a:avLst/>
            <a:gdLst>
              <a:gd name="connsiteX0" fmla="*/ 0 w 1732612"/>
              <a:gd name="connsiteY0" fmla="*/ 0 h 946485"/>
              <a:gd name="connsiteX1" fmla="*/ 352927 w 1732612"/>
              <a:gd name="connsiteY1" fmla="*/ 577516 h 946485"/>
              <a:gd name="connsiteX2" fmla="*/ 1540043 w 1732612"/>
              <a:gd name="connsiteY2" fmla="*/ 689811 h 946485"/>
              <a:gd name="connsiteX3" fmla="*/ 1716506 w 1732612"/>
              <a:gd name="connsiteY3" fmla="*/ 946485 h 946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2612" h="946485">
                <a:moveTo>
                  <a:pt x="0" y="0"/>
                </a:moveTo>
                <a:cubicBezTo>
                  <a:pt x="48126" y="231274"/>
                  <a:pt x="96253" y="462548"/>
                  <a:pt x="352927" y="577516"/>
                </a:cubicBezTo>
                <a:cubicBezTo>
                  <a:pt x="609601" y="692484"/>
                  <a:pt x="1312780" y="628316"/>
                  <a:pt x="1540043" y="689811"/>
                </a:cubicBezTo>
                <a:cubicBezTo>
                  <a:pt x="1767306" y="751306"/>
                  <a:pt x="1741906" y="848895"/>
                  <a:pt x="1716506" y="946485"/>
                </a:cubicBezTo>
              </a:path>
            </a:pathLst>
          </a:custGeom>
          <a:noFill/>
          <a:ln w="22225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AD7AC84C-5B6A-7C4E-AFD2-54B1430AE953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28317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F184B-7BDC-964D-9BEF-1F34DEFA7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Poll the received message from Alice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9CEE01-6696-1249-86FB-8E6E2884F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75774A-504C-FD48-8764-684DF07D6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8E7BA3D4-3477-5F4E-9FF1-E397B56C6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任意形状 7">
            <a:extLst>
              <a:ext uri="{FF2B5EF4-FFF2-40B4-BE49-F238E27FC236}">
                <a16:creationId xmlns:a16="http://schemas.microsoft.com/office/drawing/2014/main" id="{D2B86FAC-805F-B04F-987D-3599AC6AFBF9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D7BACB-8EF6-754B-A14B-950323901376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5" name="云形 4">
              <a:extLst>
                <a:ext uri="{FF2B5EF4-FFF2-40B4-BE49-F238E27FC236}">
                  <a16:creationId xmlns:a16="http://schemas.microsoft.com/office/drawing/2014/main" id="{4A319D6D-7CD3-1D4C-A888-9FAFFE8F4BD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9434BE3-1728-0B46-865B-DF07A744C05B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29C73AB8-0283-CF46-813A-CBDBC57F96AB}"/>
              </a:ext>
            </a:extLst>
          </p:cNvPr>
          <p:cNvSpPr txBox="1"/>
          <p:nvPr/>
        </p:nvSpPr>
        <p:spPr>
          <a:xfrm>
            <a:off x="2706807" y="1266730"/>
            <a:ext cx="86914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“Hello”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DB3351-89F6-7E4C-958A-CE155C3F2003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3ACF360-D820-8740-A3BA-7DAE31FD9CB4}"/>
              </a:ext>
            </a:extLst>
          </p:cNvPr>
          <p:cNvSpPr txBox="1"/>
          <p:nvPr/>
        </p:nvSpPr>
        <p:spPr>
          <a:xfrm>
            <a:off x="7474384" y="1663200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1AC7F304-2FF5-0E4E-A30C-7BF6231AADF2}"/>
              </a:ext>
            </a:extLst>
          </p:cNvPr>
          <p:cNvGrpSpPr/>
          <p:nvPr/>
        </p:nvGrpSpPr>
        <p:grpSpPr>
          <a:xfrm>
            <a:off x="1526972" y="2209428"/>
            <a:ext cx="1326129" cy="1010193"/>
            <a:chOff x="1526972" y="2733879"/>
            <a:chExt cx="1326129" cy="1010193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0527F857-E847-8D44-BF7F-9C634ADFB6AA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11" name="直线连接符 10">
                <a:extLst>
                  <a:ext uri="{FF2B5EF4-FFF2-40B4-BE49-F238E27FC236}">
                    <a16:creationId xmlns:a16="http://schemas.microsoft.com/office/drawing/2014/main" id="{C863953D-D123-F24C-8725-D0DFC82318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73FC50B1-2303-3D44-9262-2E3DA03E938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C10C095D-E390-FC44-975E-12D19D325CA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958C7E5-6154-E44A-963A-DE79333DAAE3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32" name="直线连接符 31">
                <a:extLst>
                  <a:ext uri="{FF2B5EF4-FFF2-40B4-BE49-F238E27FC236}">
                    <a16:creationId xmlns:a16="http://schemas.microsoft.com/office/drawing/2014/main" id="{8C9A884D-0D44-9F4E-B01A-A494BFFEBD2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FC083628-1FEA-7448-8A1D-D6794F05A0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连接符 33">
                <a:extLst>
                  <a:ext uri="{FF2B5EF4-FFF2-40B4-BE49-F238E27FC236}">
                    <a16:creationId xmlns:a16="http://schemas.microsoft.com/office/drawing/2014/main" id="{0E7A1C6A-E562-1249-A5DA-4D298454C7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ED848A04-400B-BE44-B2C0-5E5F401B3B97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36" name="直线连接符 35">
                <a:extLst>
                  <a:ext uri="{FF2B5EF4-FFF2-40B4-BE49-F238E27FC236}">
                    <a16:creationId xmlns:a16="http://schemas.microsoft.com/office/drawing/2014/main" id="{AA0021F9-0CC8-E641-B9D1-E0763CD9F1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连接符 36">
                <a:extLst>
                  <a:ext uri="{FF2B5EF4-FFF2-40B4-BE49-F238E27FC236}">
                    <a16:creationId xmlns:a16="http://schemas.microsoft.com/office/drawing/2014/main" id="{726AAD6A-2A14-C147-832D-A47BD3CE7DA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连接符 37">
                <a:extLst>
                  <a:ext uri="{FF2B5EF4-FFF2-40B4-BE49-F238E27FC236}">
                    <a16:creationId xmlns:a16="http://schemas.microsoft.com/office/drawing/2014/main" id="{8873E7FD-36A4-4B43-945D-B708CB6E10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8B945A2-2806-F041-9D65-EB4F5A74DB3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0B8A3F5-B2DC-484C-A8FD-7EF8882F77BF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B7CF56AE-B727-3A4B-94C3-190FCB62340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B788F8C-AC91-4F4D-8B4B-B4095A6C5E6D}"/>
              </a:ext>
            </a:extLst>
          </p:cNvPr>
          <p:cNvGrpSpPr/>
          <p:nvPr/>
        </p:nvGrpSpPr>
        <p:grpSpPr>
          <a:xfrm>
            <a:off x="6774263" y="2209428"/>
            <a:ext cx="1326129" cy="1010193"/>
            <a:chOff x="1526972" y="2733879"/>
            <a:chExt cx="1326129" cy="1010193"/>
          </a:xfrm>
        </p:grpSpPr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E277E2DB-8F5F-5941-AC72-D35730164977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71" name="直线连接符 70">
                <a:extLst>
                  <a:ext uri="{FF2B5EF4-FFF2-40B4-BE49-F238E27FC236}">
                    <a16:creationId xmlns:a16="http://schemas.microsoft.com/office/drawing/2014/main" id="{0A37E96D-326F-4D49-8B6E-53DA8DD834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线连接符 71">
                <a:extLst>
                  <a:ext uri="{FF2B5EF4-FFF2-40B4-BE49-F238E27FC236}">
                    <a16:creationId xmlns:a16="http://schemas.microsoft.com/office/drawing/2014/main" id="{E4676E54-8A76-4C4E-9F53-0ECF4928BA6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线连接符 72">
                <a:extLst>
                  <a:ext uri="{FF2B5EF4-FFF2-40B4-BE49-F238E27FC236}">
                    <a16:creationId xmlns:a16="http://schemas.microsoft.com/office/drawing/2014/main" id="{25AEBE56-83F5-D146-AF43-938517C75F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028EA83E-02C2-6540-9744-B71F1018E2B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68" name="直线连接符 67">
                <a:extLst>
                  <a:ext uri="{FF2B5EF4-FFF2-40B4-BE49-F238E27FC236}">
                    <a16:creationId xmlns:a16="http://schemas.microsoft.com/office/drawing/2014/main" id="{CBF4F58D-350A-FE45-86CA-E7101522C62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线连接符 68">
                <a:extLst>
                  <a:ext uri="{FF2B5EF4-FFF2-40B4-BE49-F238E27FC236}">
                    <a16:creationId xmlns:a16="http://schemas.microsoft.com/office/drawing/2014/main" id="{F79D5584-173B-494F-862C-0E0D7675260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线连接符 69">
                <a:extLst>
                  <a:ext uri="{FF2B5EF4-FFF2-40B4-BE49-F238E27FC236}">
                    <a16:creationId xmlns:a16="http://schemas.microsoft.com/office/drawing/2014/main" id="{B4370C67-AAF4-2B41-9A50-0027485B70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id="{DCEE6365-FFDF-D740-B0F9-68180C868614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65" name="直线连接符 64">
                <a:extLst>
                  <a:ext uri="{FF2B5EF4-FFF2-40B4-BE49-F238E27FC236}">
                    <a16:creationId xmlns:a16="http://schemas.microsoft.com/office/drawing/2014/main" id="{A899FB44-1F2E-704E-A74C-13AC784ED2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线连接符 65">
                <a:extLst>
                  <a:ext uri="{FF2B5EF4-FFF2-40B4-BE49-F238E27FC236}">
                    <a16:creationId xmlns:a16="http://schemas.microsoft.com/office/drawing/2014/main" id="{B867F263-685F-754A-A287-16488624C8A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线连接符 66">
                <a:extLst>
                  <a:ext uri="{FF2B5EF4-FFF2-40B4-BE49-F238E27FC236}">
                    <a16:creationId xmlns:a16="http://schemas.microsoft.com/office/drawing/2014/main" id="{0E0EB251-459B-BD43-B5A4-E89ECDE0DA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C2FF2C94-714E-5244-A9D5-B52CA0D9975E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2FC3C2C4-5561-A943-810F-EE657609182B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BA50B449-2AD8-C748-B472-8EA9A7DC016F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74" name="文本框 73">
            <a:extLst>
              <a:ext uri="{FF2B5EF4-FFF2-40B4-BE49-F238E27FC236}">
                <a16:creationId xmlns:a16="http://schemas.microsoft.com/office/drawing/2014/main" id="{1E4C4C08-8871-CD4E-A77D-C0AF671D51B6}"/>
              </a:ext>
            </a:extLst>
          </p:cNvPr>
          <p:cNvSpPr txBox="1"/>
          <p:nvPr/>
        </p:nvSpPr>
        <p:spPr>
          <a:xfrm>
            <a:off x="508923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707343B2-2F99-E547-8892-763C02E64FA6}"/>
              </a:ext>
            </a:extLst>
          </p:cNvPr>
          <p:cNvSpPr txBox="1"/>
          <p:nvPr/>
        </p:nvSpPr>
        <p:spPr>
          <a:xfrm>
            <a:off x="5773086" y="2366997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cxnSp>
        <p:nvCxnSpPr>
          <p:cNvPr id="57" name="直线连接符 56">
            <a:extLst>
              <a:ext uri="{FF2B5EF4-FFF2-40B4-BE49-F238E27FC236}">
                <a16:creationId xmlns:a16="http://schemas.microsoft.com/office/drawing/2014/main" id="{2806B4A1-3D8A-9042-A333-26E60DDB0B46}"/>
              </a:ext>
            </a:extLst>
          </p:cNvPr>
          <p:cNvCxnSpPr/>
          <p:nvPr/>
        </p:nvCxnSpPr>
        <p:spPr>
          <a:xfrm>
            <a:off x="-145094" y="3361556"/>
            <a:ext cx="9577064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9002EC1B-6CE7-804E-B0B9-D1D57981DB3F}"/>
              </a:ext>
            </a:extLst>
          </p:cNvPr>
          <p:cNvGrpSpPr/>
          <p:nvPr/>
        </p:nvGrpSpPr>
        <p:grpSpPr>
          <a:xfrm>
            <a:off x="495068" y="3502793"/>
            <a:ext cx="8431742" cy="1926383"/>
            <a:chOff x="539750" y="3626015"/>
            <a:chExt cx="8431742" cy="1926383"/>
          </a:xfrm>
        </p:grpSpPr>
        <p:sp>
          <p:nvSpPr>
            <p:cNvPr id="78" name="文本框 77">
              <a:extLst>
                <a:ext uri="{FF2B5EF4-FFF2-40B4-BE49-F238E27FC236}">
                  <a16:creationId xmlns:a16="http://schemas.microsoft.com/office/drawing/2014/main" id="{F7CF5E81-267E-604B-B022-A4865B8851D2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do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b="1" dirty="0" err="1">
                  <a:solidFill>
                    <a:srgbClr val="0432FF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alice_receive_qp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while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message must be stored in </a:t>
              </a:r>
              <a:r>
                <a:rPr kumimoji="1" lang="en-US" altLang="zh-CN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if no error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 // Hello</a:t>
              </a:r>
            </a:p>
          </p:txBody>
        </p: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0F0B3A1B-FB31-F14F-AE97-DF158DE33D71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53" name="矩形 52">
                <a:extLst>
                  <a:ext uri="{FF2B5EF4-FFF2-40B4-BE49-F238E27FC236}">
                    <a16:creationId xmlns:a16="http://schemas.microsoft.com/office/drawing/2014/main" id="{7AC7DFBF-4069-C145-B603-3AFA6111700C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4" name="矩形 53">
                <a:extLst>
                  <a:ext uri="{FF2B5EF4-FFF2-40B4-BE49-F238E27FC236}">
                    <a16:creationId xmlns:a16="http://schemas.microsoft.com/office/drawing/2014/main" id="{C53C7B11-79DA-224B-903E-84E46492E8CA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77" name="矩形 76">
            <a:extLst>
              <a:ext uri="{FF2B5EF4-FFF2-40B4-BE49-F238E27FC236}">
                <a16:creationId xmlns:a16="http://schemas.microsoft.com/office/drawing/2014/main" id="{AD7AC84C-5B6A-7C4E-AFD2-54B1430AE953}"/>
              </a:ext>
            </a:extLst>
          </p:cNvPr>
          <p:cNvSpPr/>
          <p:nvPr/>
        </p:nvSpPr>
        <p:spPr>
          <a:xfrm>
            <a:off x="7814443" y="2900374"/>
            <a:ext cx="228092" cy="281331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任意形状 9">
            <a:extLst>
              <a:ext uri="{FF2B5EF4-FFF2-40B4-BE49-F238E27FC236}">
                <a16:creationId xmlns:a16="http://schemas.microsoft.com/office/drawing/2014/main" id="{8505AAA1-7278-5F45-B25B-74E566D6BAE8}"/>
              </a:ext>
            </a:extLst>
          </p:cNvPr>
          <p:cNvSpPr/>
          <p:nvPr/>
        </p:nvSpPr>
        <p:spPr>
          <a:xfrm>
            <a:off x="3750669" y="3172691"/>
            <a:ext cx="4499380" cy="831273"/>
          </a:xfrm>
          <a:custGeom>
            <a:avLst/>
            <a:gdLst>
              <a:gd name="connsiteX0" fmla="*/ 4187986 w 4499380"/>
              <a:gd name="connsiteY0" fmla="*/ 0 h 831273"/>
              <a:gd name="connsiteX1" fmla="*/ 4118713 w 4499380"/>
              <a:gd name="connsiteY1" fmla="*/ 415636 h 831273"/>
              <a:gd name="connsiteX2" fmla="*/ 405695 w 4499380"/>
              <a:gd name="connsiteY2" fmla="*/ 332509 h 831273"/>
              <a:gd name="connsiteX3" fmla="*/ 267149 w 4499380"/>
              <a:gd name="connsiteY3" fmla="*/ 831273 h 8312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9380" h="831273">
                <a:moveTo>
                  <a:pt x="4187986" y="0"/>
                </a:moveTo>
                <a:cubicBezTo>
                  <a:pt x="4468540" y="180109"/>
                  <a:pt x="4749095" y="360218"/>
                  <a:pt x="4118713" y="415636"/>
                </a:cubicBezTo>
                <a:cubicBezTo>
                  <a:pt x="3488331" y="471054"/>
                  <a:pt x="1047622" y="263236"/>
                  <a:pt x="405695" y="332509"/>
                </a:cubicBezTo>
                <a:cubicBezTo>
                  <a:pt x="-236232" y="401782"/>
                  <a:pt x="15458" y="616527"/>
                  <a:pt x="267149" y="831273"/>
                </a:cubicBezTo>
              </a:path>
            </a:pathLst>
          </a:custGeom>
          <a:noFill/>
          <a:ln w="22225">
            <a:solidFill>
              <a:srgbClr val="0432FF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7425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5FA4FE-1D2E-0E47-8D2D-ED8952670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Lifecycles of the sent message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B3FFB38-5429-3E42-9457-989B419D8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Secrets behind RDMA: MMIO &amp; DMA</a:t>
            </a:r>
          </a:p>
          <a:p>
            <a:pPr lvl="1"/>
            <a:r>
              <a:rPr kumimoji="1" lang="en-US" altLang="zh-CN" dirty="0"/>
              <a:t>MMIO: Using LOAD and STORE</a:t>
            </a:r>
          </a:p>
          <a:p>
            <a:pPr lvl="1"/>
            <a:r>
              <a:rPr kumimoji="1" lang="en-US" altLang="zh-CN" dirty="0"/>
              <a:t>DMA: Device directly read/write the memory (provided by </a:t>
            </a:r>
            <a:r>
              <a:rPr kumimoji="1" lang="en-US" altLang="zh-CN" dirty="0">
                <a:highlight>
                  <a:srgbClr val="FFFF00"/>
                </a:highlight>
              </a:rPr>
              <a:t>PCIe</a:t>
            </a:r>
            <a:r>
              <a:rPr kumimoji="1" lang="en-US" altLang="zh-CN" dirty="0"/>
              <a:t>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1BE100-B128-064C-86B7-BED560EAE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D13A8AB-40F8-5C48-B52B-714EE7B44681}"/>
              </a:ext>
            </a:extLst>
          </p:cNvPr>
          <p:cNvGrpSpPr/>
          <p:nvPr/>
        </p:nvGrpSpPr>
        <p:grpSpPr>
          <a:xfrm>
            <a:off x="-28704" y="2529153"/>
            <a:ext cx="9065200" cy="3148709"/>
            <a:chOff x="-377396" y="2836202"/>
            <a:chExt cx="9065200" cy="3148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CF3485-EADE-7E42-A036-703A3F6FF371}"/>
                </a:ext>
              </a:extLst>
            </p:cNvPr>
            <p:cNvSpPr txBox="1"/>
            <p:nvPr/>
          </p:nvSpPr>
          <p:spPr>
            <a:xfrm>
              <a:off x="-377396" y="5684829"/>
              <a:ext cx="3600164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Credit: </a:t>
              </a:r>
              <a:r>
                <a:rPr lang="en-US" sz="1350" dirty="0" err="1">
                  <a:latin typeface="Century Gothic" charset="0"/>
                  <a:ea typeface="Century Gothic" charset="0"/>
                  <a:cs typeface="Century Gothic" charset="0"/>
                </a:rPr>
                <a:t>Anuj</a:t>
              </a:r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 </a:t>
              </a:r>
              <a:r>
                <a:rPr lang="en-US" sz="1350" dirty="0" err="1">
                  <a:latin typeface="Century Gothic" charset="0"/>
                  <a:ea typeface="Century Gothic" charset="0"/>
                  <a:cs typeface="Century Gothic" charset="0"/>
                </a:rPr>
                <a:t>Kalia’s</a:t>
              </a:r>
              <a:r>
                <a:rPr lang="en-US" sz="1350" dirty="0">
                  <a:latin typeface="Century Gothic" charset="0"/>
                  <a:ea typeface="Century Gothic" charset="0"/>
                  <a:cs typeface="Century Gothic" charset="0"/>
                </a:rPr>
                <a:t> SIGCOMM talk</a:t>
              </a:r>
            </a:p>
          </p:txBody>
        </p:sp>
        <p:cxnSp>
          <p:nvCxnSpPr>
            <p:cNvPr id="6" name="直线连接符 5">
              <a:extLst>
                <a:ext uri="{FF2B5EF4-FFF2-40B4-BE49-F238E27FC236}">
                  <a16:creationId xmlns:a16="http://schemas.microsoft.com/office/drawing/2014/main" id="{A9C54C52-9FDB-4845-8F72-760A359090C9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E8FB204D-150C-074D-B769-BEB28FABA7B1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9DA20C96-8009-F04A-875A-D44DCB4D23AD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2312D343-13A6-654A-B86F-5FAE73110361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组 43">
              <a:extLst>
                <a:ext uri="{FF2B5EF4-FFF2-40B4-BE49-F238E27FC236}">
                  <a16:creationId xmlns:a16="http://schemas.microsoft.com/office/drawing/2014/main" id="{32C1D1D3-814E-E540-93E2-520A464477C8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742EFE83-ED53-F443-B656-7698B770DC60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E4BE22B-0D92-734B-B7F2-E22B17B2B1E0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F2544539-1CEA-4745-B40E-3923C551C84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2DB020D-F30E-914F-A964-944F07174556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C24ADB83-2D8F-8B46-A4D2-3A8637F3B14A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 (</a:t>
              </a:r>
              <a:r>
                <a:rPr kumimoji="1" lang="en-US" altLang="zh-CN" sz="1350" dirty="0" err="1">
                  <a:highlight>
                    <a:srgbClr val="FFFF00"/>
                  </a:highlight>
                  <a:latin typeface="Century Gothic" charset="0"/>
                  <a:ea typeface="Century Gothic" charset="0"/>
                  <a:cs typeface="Century Gothic" charset="0"/>
                </a:rPr>
                <a:t>post_send</a:t>
              </a:r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)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F90E62E8-D5A6-804C-AAB3-1DD7FD9AD2F5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8DF9BDB-9714-0D45-88D5-59D946F0F903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B35121CB-F74D-1F4F-B07D-71AAFC2F8E9C}"/>
                </a:ext>
              </a:extLst>
            </p:cNvPr>
            <p:cNvSpPr txBox="1"/>
            <p:nvPr/>
          </p:nvSpPr>
          <p:spPr>
            <a:xfrm>
              <a:off x="6575626" y="4646808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72028A9-C882-E648-94E8-F44A65029D13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</a:p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(</a:t>
              </a:r>
              <a:r>
                <a:rPr kumimoji="1" lang="en-US" altLang="zh-CN" sz="1350" dirty="0" err="1">
                  <a:highlight>
                    <a:srgbClr val="FFFF00"/>
                  </a:highlight>
                  <a:latin typeface="Century Gothic" charset="0"/>
                  <a:ea typeface="Century Gothic" charset="0"/>
                  <a:cs typeface="Century Gothic" charset="0"/>
                </a:rPr>
                <a:t>poll_cq</a:t>
              </a:r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)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B53E515-2210-BC45-9E57-D08EF3F19E6E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508E85A-313B-9A44-9E8A-3909962B0E37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527A36EA-505F-5D42-A58E-8DECC985304C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E1BD212E-A2C5-4448-9A20-166560152AC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AC89C83C-912B-5043-A4E4-98381FD22C07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7700072F-B576-3F4E-8664-6816E6E4103E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A05E3EA-B805-4C4C-9046-A40F6BDDF83E}"/>
                </a:ext>
              </a:extLst>
            </p:cNvPr>
            <p:cNvSpPr txBox="1"/>
            <p:nvPr/>
          </p:nvSpPr>
          <p:spPr>
            <a:xfrm>
              <a:off x="6575626" y="4946890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9595F84-0D2F-E147-A127-126EA69DC9FF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Two-sided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A05850F1-0E20-6C44-BDE2-D3F3817CE80B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1E0CDC8A-AD8F-3A46-B458-D710C0C9AA38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1054F0F5-1F93-AC47-A162-D5BB893836C3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B4C4A340-08C6-3846-854C-149D4D96909A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E6E765C2-87E8-2544-8A4F-CD64C518E6DE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7E6625AC-C31A-9A4D-ACAE-AF57DCE75B16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AD317729-76C8-964C-95D4-2DB5A986DC8C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B510D40D-D9C2-074D-B250-A75E0A50122C}"/>
              </a:ext>
            </a:extLst>
          </p:cNvPr>
          <p:cNvSpPr txBox="1"/>
          <p:nvPr/>
        </p:nvSpPr>
        <p:spPr>
          <a:xfrm>
            <a:off x="6553200" y="2915307"/>
            <a:ext cx="5661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b="1" dirty="0">
                <a:latin typeface="Century Gothic" charset="0"/>
                <a:ea typeface="Century Gothic" charset="0"/>
                <a:cs typeface="Century Gothic" charset="0"/>
              </a:rPr>
              <a:t>CPU</a:t>
            </a:r>
            <a:endParaRPr kumimoji="1" lang="zh-CN" altLang="en-US" sz="15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A1BE3922-1814-FD4A-A3F3-3549A7FF6DF8}"/>
              </a:ext>
            </a:extLst>
          </p:cNvPr>
          <p:cNvCxnSpPr/>
          <p:nvPr/>
        </p:nvCxnSpPr>
        <p:spPr>
          <a:xfrm>
            <a:off x="6873136" y="3275384"/>
            <a:ext cx="5014" cy="218413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A84AE7BA-806F-0443-A633-E23F05E1FB41}"/>
              </a:ext>
            </a:extLst>
          </p:cNvPr>
          <p:cNvSpPr txBox="1"/>
          <p:nvPr/>
        </p:nvSpPr>
        <p:spPr>
          <a:xfrm>
            <a:off x="6924318" y="4986306"/>
            <a:ext cx="211217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7. Memory read to poll</a:t>
            </a:r>
          </a:p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the message</a:t>
            </a:r>
          </a:p>
          <a:p>
            <a:r>
              <a:rPr kumimoji="1" lang="en-US" altLang="zh-CN" sz="1350" dirty="0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(</a:t>
            </a:r>
            <a:r>
              <a:rPr kumimoji="1" lang="en-US" altLang="zh-CN" sz="1350" dirty="0" err="1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poll_cq</a:t>
            </a:r>
            <a:r>
              <a:rPr kumimoji="1" lang="en-US" altLang="zh-CN" sz="1350" dirty="0">
                <a:highlight>
                  <a:srgbClr val="FFFF00"/>
                </a:highlight>
                <a:latin typeface="Century Gothic" charset="0"/>
                <a:ea typeface="Century Gothic" charset="0"/>
                <a:cs typeface="Century Gothic" charset="0"/>
              </a:rPr>
              <a:t>)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0" name="Oval 22">
            <a:extLst>
              <a:ext uri="{FF2B5EF4-FFF2-40B4-BE49-F238E27FC236}">
                <a16:creationId xmlns:a16="http://schemas.microsoft.com/office/drawing/2014/main" id="{4DA58C81-DC4E-9B45-927D-A23F72A396B9}"/>
              </a:ext>
            </a:extLst>
          </p:cNvPr>
          <p:cNvSpPr/>
          <p:nvPr/>
        </p:nvSpPr>
        <p:spPr>
          <a:xfrm>
            <a:off x="6527745" y="4369098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7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41" name="任意形状 40">
            <a:extLst>
              <a:ext uri="{FF2B5EF4-FFF2-40B4-BE49-F238E27FC236}">
                <a16:creationId xmlns:a16="http://schemas.microsoft.com/office/drawing/2014/main" id="{7F4DBEC0-D769-EE47-B942-21D0EECA95AB}"/>
              </a:ext>
            </a:extLst>
          </p:cNvPr>
          <p:cNvSpPr/>
          <p:nvPr/>
        </p:nvSpPr>
        <p:spPr>
          <a:xfrm flipH="1">
            <a:off x="6153919" y="4772783"/>
            <a:ext cx="719217" cy="207575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35616721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C0815E-054B-2E4E-BB48-EB343D15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RDMA vs. DPDK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08F8BA-FB38-5042-BB5A-D4B76DE840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5472608"/>
          </a:xfrm>
        </p:spPr>
        <p:txBody>
          <a:bodyPr/>
          <a:lstStyle/>
          <a:p>
            <a:r>
              <a:rPr kumimoji="1" lang="en-US" altLang="zh-CN" dirty="0"/>
              <a:t>Common </a:t>
            </a:r>
          </a:p>
          <a:p>
            <a:pPr lvl="1"/>
            <a:r>
              <a:rPr kumimoji="1" lang="en-US" altLang="zh-CN" dirty="0"/>
              <a:t>Both are kernel bypassing 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Advantage of RDMA </a:t>
            </a:r>
          </a:p>
          <a:p>
            <a:pPr lvl="1"/>
            <a:r>
              <a:rPr kumimoji="1" lang="en-US" altLang="zh-CN" dirty="0"/>
              <a:t>Fully supported network in the hardware </a:t>
            </a:r>
          </a:p>
          <a:p>
            <a:pPr lvl="1"/>
            <a:r>
              <a:rPr kumimoji="1" lang="en-US" altLang="zh-CN" dirty="0"/>
              <a:t>Fully zero copy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Advantage of DPDK</a:t>
            </a:r>
          </a:p>
          <a:p>
            <a:pPr lvl="1"/>
            <a:r>
              <a:rPr kumimoji="1" lang="en-US" altLang="zh-CN" dirty="0"/>
              <a:t>More flexible, i.e., can use a customized network protocol </a:t>
            </a:r>
          </a:p>
          <a:p>
            <a:pPr lvl="2"/>
            <a:r>
              <a:rPr kumimoji="1" lang="en-US" altLang="zh-CN" sz="1800" dirty="0"/>
              <a:t>RDMA’s black-boxed network protocol may result in poor performance if not using properly! (we will see)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F74BF3-53E5-4E44-BC97-BA0B970BC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0710615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195718-825D-7949-91CF-717C5C697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of RDMA (message)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95D2B6-DD74-3A40-A35D-A4E54BB8D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1B2D47-0807-8A43-A653-74C0EFA40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094" y="1306136"/>
            <a:ext cx="6201811" cy="3990826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253911D2-6057-8146-9592-9A2C9C5E7ACE}"/>
              </a:ext>
            </a:extLst>
          </p:cNvPr>
          <p:cNvSpPr txBox="1"/>
          <p:nvPr/>
        </p:nvSpPr>
        <p:spPr>
          <a:xfrm>
            <a:off x="-28704" y="5377780"/>
            <a:ext cx="36001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latin typeface="Century Gothic" charset="0"/>
                <a:ea typeface="Century Gothic" charset="0"/>
                <a:cs typeface="Century Gothic" charset="0"/>
              </a:rPr>
              <a:t>Source: Fast Remote Memory@NSDI’14 </a:t>
            </a:r>
          </a:p>
        </p:txBody>
      </p:sp>
    </p:spTree>
    <p:extLst>
      <p:ext uri="{BB962C8B-B14F-4D97-AF65-F5344CB8AC3E}">
        <p14:creationId xmlns:p14="http://schemas.microsoft.com/office/powerpoint/2010/main" val="41027848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</a:rPr>
              <a:t>Is DPDK &amp; RDMA (messaging)</a:t>
            </a:r>
            <a:r>
              <a:rPr lang="en-US" altLang="zh-CN" b="0" kern="0" dirty="0">
                <a:solidFill>
                  <a:srgbClr val="BE384B"/>
                </a:solidFill>
                <a:latin typeface="+mn-lt"/>
                <a:ea typeface="+mn-ea"/>
                <a:cs typeface="Courier New" panose="02070309020205020404" pitchFamily="49" charset="0"/>
              </a:rPr>
              <a:t> sufficient? </a:t>
            </a:r>
            <a:endParaRPr lang="en-US" altLang="zh-CN" b="0" kern="0" dirty="0">
              <a:solidFill>
                <a:srgbClr val="BE384B"/>
              </a:solidFill>
              <a:latin typeface="+mn-lt"/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4537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F59AFF-8452-154B-8979-1A9F634E8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CPU is becoming the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3B64F7-BFA3-324D-A6C4-18F85031D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7DA5460-2C5A-8740-A9B9-16C731642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A29175C-E543-AA49-AD44-8E958FD21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597" y="1129308"/>
            <a:ext cx="5600700" cy="417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867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C275C5-1ECD-E048-AC6F-CF76619B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CPU is the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7C97B4-C884-C849-B062-1FD2929535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CPU cannot become faster</a:t>
            </a:r>
          </a:p>
          <a:p>
            <a:pPr lvl="1"/>
            <a:r>
              <a:rPr lang="en-US" altLang="zh-CN" dirty="0"/>
              <a:t>Power wall</a:t>
            </a:r>
            <a:r>
              <a:rPr lang="zh-CN" altLang="en-US" dirty="0"/>
              <a:t> </a:t>
            </a:r>
            <a:r>
              <a:rPr lang="en-US" altLang="zh-CN" dirty="0"/>
              <a:t>(e.g., </a:t>
            </a:r>
            <a:r>
              <a:rPr lang="en-US" altLang="zh-CN" dirty="0" err="1"/>
              <a:t>dennard</a:t>
            </a:r>
            <a:r>
              <a:rPr lang="en-US" altLang="zh-CN" dirty="0"/>
              <a:t> scaling), The decline of Moore's Law 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NIC is continuously becoming faster</a:t>
            </a:r>
          </a:p>
          <a:p>
            <a:pPr lvl="1"/>
            <a:r>
              <a:rPr lang="en-US" altLang="zh-CN" dirty="0"/>
              <a:t>Lower latency (down to 600ns) </a:t>
            </a:r>
          </a:p>
          <a:p>
            <a:pPr lvl="1"/>
            <a:r>
              <a:rPr lang="en-US" altLang="zh-CN" dirty="0"/>
              <a:t>Higher bandwidth (up to </a:t>
            </a:r>
            <a:r>
              <a:rPr lang="en-US" altLang="zh-CN" b="1" dirty="0">
                <a:solidFill>
                  <a:srgbClr val="C00000"/>
                </a:solidFill>
              </a:rPr>
              <a:t>400Gbps</a:t>
            </a:r>
            <a:r>
              <a:rPr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775DDB9-5364-1340-A09F-D2263BF53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7454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538596-2153-1941-B4CB-6A7DBA05C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Maybe we do not need such high bandwidth? 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90BDD7-7BD6-4D44-9C5A-BADF734D7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Most of the time the workload is </a:t>
            </a:r>
            <a:r>
              <a:rPr lang="en-US" altLang="zh-CN" u="sng" dirty="0">
                <a:solidFill>
                  <a:srgbClr val="C00000"/>
                </a:solidFill>
              </a:rPr>
              <a:t>idle</a:t>
            </a:r>
            <a:endParaRPr lang="en-US" altLang="zh-CN" dirty="0">
              <a:solidFill>
                <a:srgbClr val="C00000"/>
              </a:solidFill>
            </a:endParaRPr>
          </a:p>
          <a:p>
            <a:pPr lvl="1"/>
            <a:r>
              <a:rPr lang="en-US" altLang="zh-CN" b="1" u="sng" dirty="0">
                <a:solidFill>
                  <a:srgbClr val="C00000"/>
                </a:solidFill>
              </a:rPr>
              <a:t>Latency</a:t>
            </a:r>
            <a:r>
              <a:rPr lang="en-US" altLang="zh-CN" dirty="0"/>
              <a:t> is more important than the bandwidth when the workload is idle</a:t>
            </a:r>
          </a:p>
          <a:p>
            <a:r>
              <a:rPr lang="en-US" altLang="zh-CN" dirty="0"/>
              <a:t>CPU achieves relatively low latency if idle</a:t>
            </a:r>
            <a:r>
              <a:rPr lang="zh-CN" altLang="en-US" dirty="0"/>
              <a:t> </a:t>
            </a:r>
            <a:r>
              <a:rPr lang="en-US" altLang="zh-CN" dirty="0"/>
              <a:t>w/</a:t>
            </a:r>
            <a:r>
              <a:rPr lang="zh-CN" altLang="en-US" dirty="0"/>
              <a:t> </a:t>
            </a:r>
            <a:r>
              <a:rPr lang="en-US" altLang="zh-CN" dirty="0"/>
              <a:t>kernel-bypassing network</a:t>
            </a:r>
          </a:p>
          <a:p>
            <a:pPr lvl="1"/>
            <a:r>
              <a:rPr lang="en-US" altLang="zh-CN" dirty="0"/>
              <a:t>No request </a:t>
            </a:r>
            <a:r>
              <a:rPr lang="en-US" altLang="zh-CN" b="1" dirty="0">
                <a:solidFill>
                  <a:srgbClr val="C00000"/>
                </a:solidFill>
              </a:rPr>
              <a:t>queuing</a:t>
            </a:r>
            <a:r>
              <a:rPr lang="en-US" altLang="zh-CN" dirty="0"/>
              <a:t> effect</a:t>
            </a:r>
          </a:p>
          <a:p>
            <a:pPr lvl="1"/>
            <a:r>
              <a:rPr lang="en-US" altLang="zh-CN" dirty="0"/>
              <a:t>e.g., Two-sided RDMA achieves </a:t>
            </a:r>
            <a:r>
              <a:rPr lang="en-US" altLang="zh-CN" u="sng" dirty="0"/>
              <a:t>2.2us</a:t>
            </a:r>
            <a:r>
              <a:rPr lang="en-US" altLang="zh-CN" dirty="0"/>
              <a:t> RTT</a:t>
            </a:r>
          </a:p>
          <a:p>
            <a:pPr lvl="1"/>
            <a:r>
              <a:rPr lang="en-US" altLang="zh-CN" dirty="0"/>
              <a:t>NIC RTT: ~1.5us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B3ABAA-2F5D-5A4A-BD09-BEC948CC4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 dirty="0"/>
          </a:p>
        </p:txBody>
      </p:sp>
      <p:sp>
        <p:nvSpPr>
          <p:cNvPr id="5" name="AutoShape 2" descr="魅影赛车首秀东望洋谢安创全场组别最速！,China GT中国超级跑车锦标赛">
            <a:extLst>
              <a:ext uri="{FF2B5EF4-FFF2-40B4-BE49-F238E27FC236}">
                <a16:creationId xmlns:a16="http://schemas.microsoft.com/office/drawing/2014/main" id="{22D8C6B3-A30E-9C43-9151-45DB895D2C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AutoShape 4" descr="赛车| Brembo - Sito Ufficiale">
            <a:extLst>
              <a:ext uri="{FF2B5EF4-FFF2-40B4-BE49-F238E27FC236}">
                <a16:creationId xmlns:a16="http://schemas.microsoft.com/office/drawing/2014/main" id="{311D0841-5E58-264F-9E78-A9E6E3796A4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857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AutoShape 6" descr="赛车| Brembo - Sito Ufficiale">
            <a:extLst>
              <a:ext uri="{FF2B5EF4-FFF2-40B4-BE49-F238E27FC236}">
                <a16:creationId xmlns:a16="http://schemas.microsoft.com/office/drawing/2014/main" id="{FDDDE97A-A84A-C543-A69E-BB238D38F4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009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40700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6809B57-CEA6-A045-8321-FC286B016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Energy: another problem of CPU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4BD99A7-14C2-564B-BF3F-35ADAC24B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B7CD43C-BFBC-0045-9B7C-FAB508FD3D52}"/>
              </a:ext>
            </a:extLst>
          </p:cNvPr>
          <p:cNvSpPr/>
          <p:nvPr/>
        </p:nvSpPr>
        <p:spPr>
          <a:xfrm>
            <a:off x="1835696" y="1129308"/>
            <a:ext cx="5715000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 hidden assumption of low-latency two-sided RDMA is using </a:t>
            </a:r>
            <a:r>
              <a:rPr lang="en-US" altLang="zh-CN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polling</a:t>
            </a:r>
            <a:endParaRPr lang="en-US" altLang="zh-CN" sz="24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62DBE57-0F6D-6840-965D-2399B8879DA9}"/>
              </a:ext>
            </a:extLst>
          </p:cNvPr>
          <p:cNvGrpSpPr/>
          <p:nvPr/>
        </p:nvGrpSpPr>
        <p:grpSpPr>
          <a:xfrm>
            <a:off x="539750" y="3321627"/>
            <a:ext cx="8431742" cy="1926383"/>
            <a:chOff x="539750" y="3626015"/>
            <a:chExt cx="8431742" cy="1926383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BCCA3761-F456-E646-960C-DFCF4AD52235}"/>
                </a:ext>
              </a:extLst>
            </p:cNvPr>
            <p:cNvSpPr txBox="1"/>
            <p:nvPr/>
          </p:nvSpPr>
          <p:spPr>
            <a:xfrm>
              <a:off x="539750" y="3798072"/>
              <a:ext cx="8191732" cy="175432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do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{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ibv_poll_cq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alice_receive_qp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</a:t>
              </a:r>
            </a:p>
            <a:p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 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while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num_completions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== 0);</a:t>
              </a:r>
            </a:p>
            <a:p>
              <a:endPara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The message must be stored in </a:t>
              </a:r>
              <a:r>
                <a:rPr kumimoji="1" lang="en-US" altLang="zh-CN" b="1" dirty="0" err="1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if no error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Print(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msg_buf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) // Hello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7CC522C-D34F-DF4D-91CC-9FD9F6FEC624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9A373424-BD59-B24C-92DD-C8F3AC273E9F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0EC092F-628A-7F48-BD6B-7247EF5F44B4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54DACAB0-F352-4B4A-9209-B1E92F48C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522" y="2123887"/>
            <a:ext cx="8229600" cy="1197061"/>
          </a:xfrm>
        </p:spPr>
        <p:txBody>
          <a:bodyPr/>
          <a:lstStyle/>
          <a:p>
            <a:r>
              <a:rPr lang="en-US" altLang="zh-CN" dirty="0"/>
              <a:t>Example:  Bob uses polling to receive messages from the receive queue</a:t>
            </a:r>
          </a:p>
          <a:p>
            <a:pPr lvl="1"/>
            <a:r>
              <a:rPr lang="en-US" altLang="zh-CN" dirty="0"/>
              <a:t>The while loop can easily burn the CPU! 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67244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1652C4-A483-0042-AE4C-4C09BC040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Polling uses a lot of energy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7AFDA0F-A037-D443-984C-3E46D951C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CPU</a:t>
            </a:r>
            <a:r>
              <a:rPr kumimoji="1" lang="zh-CN" altLang="en-US" dirty="0"/>
              <a:t> </a:t>
            </a:r>
            <a:r>
              <a:rPr kumimoji="1" lang="en-US" altLang="zh-CN" dirty="0"/>
              <a:t>is not that energy-efficient as network cards</a:t>
            </a:r>
          </a:p>
          <a:p>
            <a:pPr lvl="1"/>
            <a:r>
              <a:rPr kumimoji="1" lang="en-US" altLang="zh-CN" dirty="0"/>
              <a:t>And polling utilize all the energy of CPU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44047-FD9F-104D-A23A-5F9B7DB04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6785A58-F08E-FE4C-A753-F5D977F41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724" y="2356266"/>
            <a:ext cx="4968552" cy="307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021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51150B-FEEC-9F49-8758-C5597BD6E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Energy is also</a:t>
            </a:r>
            <a:r>
              <a:rPr lang="zh-CN" altLang="en-US" dirty="0"/>
              <a:t> </a:t>
            </a:r>
            <a:r>
              <a:rPr lang="en-US" altLang="zh-CN" dirty="0"/>
              <a:t>very important in datacenter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429951-00FE-AC48-B8EA-6867A0A10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4903C0-1453-6C41-A41A-F012FFCF0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CF573F5-2188-FC4D-B0F5-A68AAD6CE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2" y="1414619"/>
            <a:ext cx="7704856" cy="388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31915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163231-DA70-024A-9D08-2AF4DC4C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Power and Cooling Management in Datacenter</a:t>
            </a:r>
            <a:endParaRPr kumimoji="1" lang="zh-CN" altLang="en-US" dirty="0"/>
          </a:p>
        </p:txBody>
      </p:sp>
      <p:pic>
        <p:nvPicPr>
          <p:cNvPr id="6" name="内容占位符 5" descr="图示&#10;&#10;描述已自动生成">
            <a:extLst>
              <a:ext uri="{FF2B5EF4-FFF2-40B4-BE49-F238E27FC236}">
                <a16:creationId xmlns:a16="http://schemas.microsoft.com/office/drawing/2014/main" id="{0D759DF5-25DF-774A-B4C7-756066CEF9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28" y="1055820"/>
            <a:ext cx="7200800" cy="422848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FE8300-F587-CE45-A050-41B04A45D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86979E-95FD-8E47-971C-A2A9965D7A42}"/>
              </a:ext>
            </a:extLst>
          </p:cNvPr>
          <p:cNvSpPr/>
          <p:nvPr/>
        </p:nvSpPr>
        <p:spPr>
          <a:xfrm>
            <a:off x="459851" y="882871"/>
            <a:ext cx="8229600" cy="518198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08526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C9ADC1-A5EA-B64E-935C-B900E302C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Datacenter Cooling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906B55-C0D7-C444-B878-C5FD44D20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Loop system to bring heat outside and cool medium in</a:t>
            </a:r>
          </a:p>
          <a:p>
            <a:r>
              <a:rPr lang="en-US" altLang="zh-CN" b="0" dirty="0"/>
              <a:t>Two-loop system</a:t>
            </a:r>
          </a:p>
          <a:p>
            <a:pPr lvl="1"/>
            <a:r>
              <a:rPr lang="en-US" altLang="zh-CN" dirty="0"/>
              <a:t>CRAC Units: computer room air conditioning</a:t>
            </a:r>
          </a:p>
          <a:p>
            <a:pPr lvl="1"/>
            <a:r>
              <a:rPr lang="en-US" altLang="zh-CN" dirty="0"/>
              <a:t>Liquid supply discharge heat to outside environment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A26A41-50E0-DC47-BB3C-73A3E49B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pic>
        <p:nvPicPr>
          <p:cNvPr id="6" name="图片 5" descr="图示&#10;&#10;描述已自动生成">
            <a:extLst>
              <a:ext uri="{FF2B5EF4-FFF2-40B4-BE49-F238E27FC236}">
                <a16:creationId xmlns:a16="http://schemas.microsoft.com/office/drawing/2014/main" id="{6A296FDE-9969-9047-804A-07374E2B9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857500"/>
            <a:ext cx="7344816" cy="2814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026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40A9C3-289C-3945-835B-9292BB387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“Free Cooling”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B8D2A6-396A-7844-8DC4-81883B850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Cold weather                        Close to water                      Cheep energy bill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7E02CF-B067-8345-BDDE-A1BDDC021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pic>
        <p:nvPicPr>
          <p:cNvPr id="6" name="图片 5" descr="图形用户界面, 应用程序&#10;&#10;描述已自动生成">
            <a:extLst>
              <a:ext uri="{FF2B5EF4-FFF2-40B4-BE49-F238E27FC236}">
                <a16:creationId xmlns:a16="http://schemas.microsoft.com/office/drawing/2014/main" id="{293DB166-2654-9F46-AADE-B6C8455864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56" y="1935406"/>
            <a:ext cx="4012456" cy="3361556"/>
          </a:xfrm>
          <a:prstGeom prst="rect">
            <a:avLst/>
          </a:prstGeom>
        </p:spPr>
      </p:pic>
      <p:pic>
        <p:nvPicPr>
          <p:cNvPr id="8" name="图片 7" descr="图形用户界面, 应用程序&#10;&#10;描述已自动生成">
            <a:extLst>
              <a:ext uri="{FF2B5EF4-FFF2-40B4-BE49-F238E27FC236}">
                <a16:creationId xmlns:a16="http://schemas.microsoft.com/office/drawing/2014/main" id="{7294C491-6449-4146-B237-159F8CC7E8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052" y="1999463"/>
            <a:ext cx="3436392" cy="3192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879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FEB75-22D0-394F-9DC7-8991C8C2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interrupt to reduce the energy?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86E33-1A8F-F648-A4CB-677CBBA8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Interrupt: </a:t>
            </a:r>
          </a:p>
          <a:p>
            <a:pPr lvl="1"/>
            <a:r>
              <a:rPr kumimoji="1" lang="en-US" altLang="zh-CN" dirty="0"/>
              <a:t>Yield to the kernel, will be scheduled back once the message is received 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Energy efficient</a:t>
            </a:r>
            <a:r>
              <a:rPr kumimoji="1" lang="en-US" altLang="zh-CN" dirty="0"/>
              <a:t>: CPU has nearly zero costs if no interrupt comes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9478DA-3D31-EA4A-93D9-D972CEE9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F1BB4FB-B000-7142-9631-A2ADE8B67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589969"/>
            <a:ext cx="5976664" cy="399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8318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FEB75-22D0-394F-9DC7-8991C8C2E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Can we use interrupt to reduce the energy?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186E33-1A8F-F648-A4CB-677CBBA85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Interrupt: </a:t>
            </a:r>
          </a:p>
          <a:p>
            <a:pPr lvl="1"/>
            <a:r>
              <a:rPr kumimoji="1" lang="en-US" altLang="zh-CN" dirty="0"/>
              <a:t>Yield to the kernel, will be scheduled back once the message is received </a:t>
            </a:r>
          </a:p>
          <a:p>
            <a:r>
              <a:rPr kumimoji="1" lang="en-US" altLang="zh-CN" dirty="0"/>
              <a:t>Problem: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1000X</a:t>
            </a:r>
            <a:r>
              <a:rPr kumimoji="1" lang="en-US" altLang="zh-CN" dirty="0"/>
              <a:t> latency increases! (2us vs. 2ms)</a:t>
            </a:r>
          </a:p>
          <a:p>
            <a:pPr lvl="2"/>
            <a:r>
              <a:rPr kumimoji="1" lang="en-US" altLang="zh-CN" sz="1800" dirty="0"/>
              <a:t>Due to the kernel and scheduling effects of the CPU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29478DA-3D31-EA4A-93D9-D972CEE9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5A9AE07-ECE4-F043-ADC8-B5E132E428F3}"/>
              </a:ext>
            </a:extLst>
          </p:cNvPr>
          <p:cNvSpPr/>
          <p:nvPr/>
        </p:nvSpPr>
        <p:spPr>
          <a:xfrm>
            <a:off x="1343050" y="3734158"/>
            <a:ext cx="6457900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173038" indent="-173038" algn="ctr"/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Dilemma between energy &amp; performance! </a:t>
            </a:r>
            <a:endParaRPr lang="en-US" altLang="zh-CN" sz="2400" b="1" dirty="0">
              <a:solidFill>
                <a:srgbClr val="C00000"/>
              </a:solidFill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4819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135739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Does</a:t>
            </a:r>
            <a:r>
              <a:rPr lang="zh-CN" altLang="en-US" b="0" kern="0" dirty="0">
                <a:solidFill>
                  <a:srgbClr val="BE384B"/>
                </a:solidFill>
                <a:ea typeface="+mn-ea"/>
              </a:rPr>
              <a:t> </a:t>
            </a:r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kernel-bypassing networking sufficient?</a:t>
            </a:r>
            <a:endParaRPr kumimoji="0" lang="en-US" altLang="zh-CN" b="0" kern="0" dirty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2D4FB1AE-837F-2446-9523-E4F3FE481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3073524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Not sufficient!</a:t>
            </a:r>
          </a:p>
        </p:txBody>
      </p:sp>
    </p:spTree>
    <p:extLst>
      <p:ext uri="{BB962C8B-B14F-4D97-AF65-F5344CB8AC3E}">
        <p14:creationId xmlns:p14="http://schemas.microsoft.com/office/powerpoint/2010/main" val="8152705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608" y="1135739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dirty="0">
                <a:solidFill>
                  <a:srgbClr val="AE243B"/>
                </a:solidFill>
                <a:latin typeface="Helvetica" pitchFamily="2" charset="0"/>
              </a:rPr>
              <a:t>Efficiency = performance + low  power consumption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E6683F1-0294-C94F-8BD4-BF1BD25A5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750" y="3577580"/>
            <a:ext cx="6794500" cy="135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347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146" y="213742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b="0" kern="0" dirty="0">
                <a:solidFill>
                  <a:srgbClr val="BE384B"/>
                </a:solidFill>
                <a:ea typeface="+mn-ea"/>
              </a:rPr>
              <a:t>We also need CPU bypassing!</a:t>
            </a:r>
            <a:endParaRPr kumimoji="0" lang="en-US" altLang="zh-CN" b="0" kern="0" dirty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23581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C01A25-B8F7-DB49-B183-9C9D1F39F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CC1DED-33E6-3844-BC77-A6A2C64D4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538320" cy="489654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Observation: </a:t>
            </a:r>
          </a:p>
          <a:p>
            <a:pPr lvl="1"/>
            <a:r>
              <a:rPr kumimoji="1" lang="en-US" altLang="zh-CN" dirty="0"/>
              <a:t>Remote read/write operations is common in applications </a:t>
            </a:r>
          </a:p>
          <a:p>
            <a:pPr lvl="2"/>
            <a:r>
              <a:rPr kumimoji="1" lang="en-US" altLang="zh-CN" sz="1800" dirty="0"/>
              <a:t>We can let NIC do all these operations! </a:t>
            </a:r>
          </a:p>
          <a:p>
            <a:r>
              <a:rPr kumimoji="1" lang="en-US" altLang="zh-CN" sz="1600" dirty="0"/>
              <a:t>One-sided RDMA </a:t>
            </a:r>
          </a:p>
          <a:p>
            <a:pPr lvl="1"/>
            <a:r>
              <a:rPr kumimoji="1" lang="en-US" altLang="zh-CN" sz="1600" b="1" dirty="0">
                <a:solidFill>
                  <a:srgbClr val="C00000"/>
                </a:solidFill>
              </a:rPr>
              <a:t>READ</a:t>
            </a:r>
            <a:r>
              <a:rPr kumimoji="1" lang="en-US" altLang="zh-CN" sz="1600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kumimoji="1" lang="en-US" altLang="zh-CN" sz="1800" dirty="0"/>
              <a:t>The NIC can directly read the server memory bypassing server CPU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WRITE</a:t>
            </a:r>
            <a:r>
              <a:rPr kumimoji="1" lang="en-US" altLang="zh-CN" dirty="0"/>
              <a:t> </a:t>
            </a:r>
          </a:p>
          <a:p>
            <a:pPr lvl="2"/>
            <a:r>
              <a:rPr kumimoji="1" lang="en-US" altLang="zh-CN" sz="1800" dirty="0"/>
              <a:t>The NIC can directly write the server memory bypassing server CPU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ATOMICS</a:t>
            </a:r>
            <a:r>
              <a:rPr kumimoji="1" lang="en-US" altLang="zh-CN" dirty="0"/>
              <a:t> (fetch &amp; add, compare &amp; swap) </a:t>
            </a:r>
          </a:p>
          <a:p>
            <a:pPr lvl="2"/>
            <a:r>
              <a:rPr kumimoji="1" lang="en-US" altLang="zh-CN" sz="1800" dirty="0"/>
              <a:t>The NIC can directly execute atomic operations bypassing server CPU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238AED-722F-8D4C-8848-F4D550DEB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927161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08F24EBA-EBEE-F341-8066-1A40C510271D}"/>
              </a:ext>
            </a:extLst>
          </p:cNvPr>
          <p:cNvSpPr txBox="1"/>
          <p:nvPr/>
        </p:nvSpPr>
        <p:spPr>
          <a:xfrm>
            <a:off x="1579211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1AC889B-C5A1-1944-8CE0-AF48CDBCB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Example: remote memory copy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17AFA7-A968-554D-818D-75CABB764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03293"/>
          </a:xfrm>
        </p:spPr>
        <p:txBody>
          <a:bodyPr/>
          <a:lstStyle/>
          <a:p>
            <a:r>
              <a:rPr kumimoji="1" lang="en-US" altLang="zh-CN" dirty="0"/>
              <a:t>Suppose we want to implement a remote procedure call (RPC) with RDMA </a:t>
            </a:r>
          </a:p>
          <a:p>
            <a:pPr lvl="1"/>
            <a:r>
              <a:rPr kumimoji="1" lang="en-US" altLang="zh-CN" dirty="0"/>
              <a:t>The RPC will simply do a memory copy 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memcpy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For simplicity, we assume only the requester copies to the responder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F7B6DA-8116-584F-9148-31B5ACEC2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88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9A2DF07-0335-F142-A82F-6CBBF35F7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98CB0DDB-8D73-E74C-8D74-797B11741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211" y="2920951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BE324901-85A3-9D40-BD3E-1BCCFFDA7EEB}"/>
              </a:ext>
            </a:extLst>
          </p:cNvPr>
          <p:cNvGrpSpPr/>
          <p:nvPr/>
        </p:nvGrpSpPr>
        <p:grpSpPr>
          <a:xfrm>
            <a:off x="3573810" y="3077404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8" name="云形 7">
              <a:extLst>
                <a:ext uri="{FF2B5EF4-FFF2-40B4-BE49-F238E27FC236}">
                  <a16:creationId xmlns:a16="http://schemas.microsoft.com/office/drawing/2014/main" id="{D75263B5-E89C-EF48-A04C-59147E40CAA8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4BB99D3D-E2E2-254D-8360-BEEC075E672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3972ACC6-68FD-C441-9C11-D49FF9178858}"/>
              </a:ext>
            </a:extLst>
          </p:cNvPr>
          <p:cNvSpPr txBox="1"/>
          <p:nvPr/>
        </p:nvSpPr>
        <p:spPr>
          <a:xfrm>
            <a:off x="824494" y="3363761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46E6B6B-5B1A-6842-A55A-2922AC793E35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226A297-51DA-6E46-AEE8-E740A9AE121E}"/>
              </a:ext>
            </a:extLst>
          </p:cNvPr>
          <p:cNvSpPr/>
          <p:nvPr/>
        </p:nvSpPr>
        <p:spPr>
          <a:xfrm>
            <a:off x="824494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546824E-FC24-2F4F-AF2D-67F57349CD51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777437A-793C-7F4D-A30A-D662FE0D5F09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CE8A24D-84DC-8748-A485-DB0A6D37B3AA}"/>
              </a:ext>
            </a:extLst>
          </p:cNvPr>
          <p:cNvSpPr/>
          <p:nvPr/>
        </p:nvSpPr>
        <p:spPr>
          <a:xfrm>
            <a:off x="1175202" y="4503520"/>
            <a:ext cx="998984" cy="252882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41562AB-C1EB-1443-B771-3492169D138C}"/>
              </a:ext>
            </a:extLst>
          </p:cNvPr>
          <p:cNvSpPr/>
          <p:nvPr/>
        </p:nvSpPr>
        <p:spPr>
          <a:xfrm>
            <a:off x="6447630" y="4503520"/>
            <a:ext cx="998984" cy="252882"/>
          </a:xfrm>
          <a:prstGeom prst="rect">
            <a:avLst/>
          </a:prstGeom>
          <a:solidFill>
            <a:srgbClr val="0432FF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8" name="任意形状 17">
            <a:extLst>
              <a:ext uri="{FF2B5EF4-FFF2-40B4-BE49-F238E27FC236}">
                <a16:creationId xmlns:a16="http://schemas.microsoft.com/office/drawing/2014/main" id="{C0F07F6F-D2DE-7440-9059-E32203D89422}"/>
              </a:ext>
            </a:extLst>
          </p:cNvPr>
          <p:cNvSpPr/>
          <p:nvPr/>
        </p:nvSpPr>
        <p:spPr>
          <a:xfrm>
            <a:off x="1935678" y="4238698"/>
            <a:ext cx="4512623" cy="919417"/>
          </a:xfrm>
          <a:custGeom>
            <a:avLst/>
            <a:gdLst>
              <a:gd name="connsiteX0" fmla="*/ 0 w 4512623"/>
              <a:gd name="connsiteY0" fmla="*/ 285801 h 919417"/>
              <a:gd name="connsiteX1" fmla="*/ 617517 w 4512623"/>
              <a:gd name="connsiteY1" fmla="*/ 793 h 919417"/>
              <a:gd name="connsiteX2" fmla="*/ 2054431 w 4512623"/>
              <a:gd name="connsiteY2" fmla="*/ 226424 h 919417"/>
              <a:gd name="connsiteX3" fmla="*/ 3158836 w 4512623"/>
              <a:gd name="connsiteY3" fmla="*/ 915193 h 919417"/>
              <a:gd name="connsiteX4" fmla="*/ 4512623 w 4512623"/>
              <a:gd name="connsiteY4" fmla="*/ 463931 h 91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12623" h="919417">
                <a:moveTo>
                  <a:pt x="0" y="285801"/>
                </a:moveTo>
                <a:cubicBezTo>
                  <a:pt x="137556" y="148245"/>
                  <a:pt x="275112" y="10689"/>
                  <a:pt x="617517" y="793"/>
                </a:cubicBezTo>
                <a:cubicBezTo>
                  <a:pt x="959922" y="-9103"/>
                  <a:pt x="1630878" y="74024"/>
                  <a:pt x="2054431" y="226424"/>
                </a:cubicBezTo>
                <a:cubicBezTo>
                  <a:pt x="2477984" y="378824"/>
                  <a:pt x="2749137" y="875609"/>
                  <a:pt x="3158836" y="915193"/>
                </a:cubicBezTo>
                <a:cubicBezTo>
                  <a:pt x="3568535" y="954777"/>
                  <a:pt x="4040579" y="709354"/>
                  <a:pt x="4512623" y="46393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7EDB63-9D3D-AC47-99A3-773CD17E943A}"/>
              </a:ext>
            </a:extLst>
          </p:cNvPr>
          <p:cNvSpPr txBox="1"/>
          <p:nvPr/>
        </p:nvSpPr>
        <p:spPr>
          <a:xfrm>
            <a:off x="4032070" y="4445295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Copy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56387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570100-D9A5-AD41-93D6-31143EE4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Existing approach: two-sided RDMA based RPC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AFDE53-9DF4-5449-88E6-FCABFC537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89</a:t>
            </a:fld>
            <a:endParaRPr lang="zh-CN" altLang="en-US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E43D44E3-5DF3-C146-9DC6-A0E09F0E738A}"/>
              </a:ext>
            </a:extLst>
          </p:cNvPr>
          <p:cNvGrpSpPr/>
          <p:nvPr/>
        </p:nvGrpSpPr>
        <p:grpSpPr>
          <a:xfrm>
            <a:off x="799714" y="1129308"/>
            <a:ext cx="7741486" cy="4471925"/>
            <a:chOff x="946318" y="2836202"/>
            <a:chExt cx="7741486" cy="4471925"/>
          </a:xfrm>
        </p:grpSpPr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F4913861-E434-244E-8CF3-B5FC464376E3}"/>
                </a:ext>
              </a:extLst>
            </p:cNvPr>
            <p:cNvCxnSpPr>
              <a:cxnSpLocks/>
            </p:cNvCxnSpPr>
            <p:nvPr/>
          </p:nvCxnSpPr>
          <p:spPr>
            <a:xfrm>
              <a:off x="3297761" y="3607679"/>
              <a:ext cx="0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线连接符 39">
              <a:extLst>
                <a:ext uri="{FF2B5EF4-FFF2-40B4-BE49-F238E27FC236}">
                  <a16:creationId xmlns:a16="http://schemas.microsoft.com/office/drawing/2014/main" id="{712C45D1-CB0A-714A-8678-45FC9451E3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6036" y="3607679"/>
              <a:ext cx="1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17F9AD0C-EA3C-5C46-B87F-EF806979C83E}"/>
                </a:ext>
              </a:extLst>
            </p:cNvPr>
            <p:cNvCxnSpPr>
              <a:cxnSpLocks/>
            </p:cNvCxnSpPr>
            <p:nvPr/>
          </p:nvCxnSpPr>
          <p:spPr>
            <a:xfrm>
              <a:off x="5120785" y="3582433"/>
              <a:ext cx="22047" cy="372569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97CD44C6-7EA6-004E-AEC5-FD9607C6C49C}"/>
                </a:ext>
              </a:extLst>
            </p:cNvPr>
            <p:cNvCxnSpPr>
              <a:cxnSpLocks/>
            </p:cNvCxnSpPr>
            <p:nvPr/>
          </p:nvCxnSpPr>
          <p:spPr>
            <a:xfrm>
              <a:off x="5754045" y="3607679"/>
              <a:ext cx="0" cy="370044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 43">
              <a:extLst>
                <a:ext uri="{FF2B5EF4-FFF2-40B4-BE49-F238E27FC236}">
                  <a16:creationId xmlns:a16="http://schemas.microsoft.com/office/drawing/2014/main" id="{2251B68B-6223-C14A-ACD6-99AF0DE0B06D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F4281554-3494-FE4B-BFFA-F2509C86FDA0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51232B87-A36D-7E48-88BF-29EC0A2D361A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6" name="文本框 65">
                <a:extLst>
                  <a:ext uri="{FF2B5EF4-FFF2-40B4-BE49-F238E27FC236}">
                    <a16:creationId xmlns:a16="http://schemas.microsoft.com/office/drawing/2014/main" id="{9091802C-3E93-1548-8638-07F8A7EECD78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67" name="文本框 66">
                <a:extLst>
                  <a:ext uri="{FF2B5EF4-FFF2-40B4-BE49-F238E27FC236}">
                    <a16:creationId xmlns:a16="http://schemas.microsoft.com/office/drawing/2014/main" id="{9AC86E2A-A581-5043-969F-7BAE3ED401A7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CADBCB34-B590-2D4E-801B-37DE20F0E071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5" name="任意形状 44">
              <a:extLst>
                <a:ext uri="{FF2B5EF4-FFF2-40B4-BE49-F238E27FC236}">
                  <a16:creationId xmlns:a16="http://schemas.microsoft.com/office/drawing/2014/main" id="{CB0A3305-4C93-B04C-AAD8-9D861580D33C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539E9DC7-7068-B84E-A1B5-CFEAF175C6A3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433222E-F199-9A47-A9B7-90EFD1F2ABB8}"/>
                </a:ext>
              </a:extLst>
            </p:cNvPr>
            <p:cNvSpPr txBox="1"/>
            <p:nvPr/>
          </p:nvSpPr>
          <p:spPr>
            <a:xfrm>
              <a:off x="6575626" y="4646808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75CB39A9-7AC3-BD44-88B8-ECCA39A1F55D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02B131A2-F560-8243-92D8-932D7FC5368C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2CF43BC9-2D1C-894E-AC4A-9B3628ACEBE3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1" name="任意形状 50">
              <a:extLst>
                <a:ext uri="{FF2B5EF4-FFF2-40B4-BE49-F238E27FC236}">
                  <a16:creationId xmlns:a16="http://schemas.microsoft.com/office/drawing/2014/main" id="{6ACB27E1-0D03-2040-BF62-8338BA2CFAA9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52" name="直线箭头连接符 51">
              <a:extLst>
                <a:ext uri="{FF2B5EF4-FFF2-40B4-BE49-F238E27FC236}">
                  <a16:creationId xmlns:a16="http://schemas.microsoft.com/office/drawing/2014/main" id="{37C03010-2E88-BB46-A4F7-881C25DA2571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线箭头连接符 52">
              <a:extLst>
                <a:ext uri="{FF2B5EF4-FFF2-40B4-BE49-F238E27FC236}">
                  <a16:creationId xmlns:a16="http://schemas.microsoft.com/office/drawing/2014/main" id="{20AFD68F-B661-474C-9393-007350B577C3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任意形状 53">
              <a:extLst>
                <a:ext uri="{FF2B5EF4-FFF2-40B4-BE49-F238E27FC236}">
                  <a16:creationId xmlns:a16="http://schemas.microsoft.com/office/drawing/2014/main" id="{E994BAEB-0D3C-8447-BFC5-7D636CFFCAE8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93FD5D4-E032-9C42-8055-5E3FD2777D1B}"/>
                </a:ext>
              </a:extLst>
            </p:cNvPr>
            <p:cNvSpPr txBox="1"/>
            <p:nvPr/>
          </p:nvSpPr>
          <p:spPr>
            <a:xfrm>
              <a:off x="6575626" y="4946890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80C58906-87D7-7944-A2AC-3CA09A8E1548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Two-sided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57" name="任意形状 56">
              <a:extLst>
                <a:ext uri="{FF2B5EF4-FFF2-40B4-BE49-F238E27FC236}">
                  <a16:creationId xmlns:a16="http://schemas.microsoft.com/office/drawing/2014/main" id="{705B63C2-07B2-B14B-B1A1-5720442F231E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58" name="Oval 22">
              <a:extLst>
                <a:ext uri="{FF2B5EF4-FFF2-40B4-BE49-F238E27FC236}">
                  <a16:creationId xmlns:a16="http://schemas.microsoft.com/office/drawing/2014/main" id="{C029919B-03D9-2843-9107-BF705906C13D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59" name="Oval 22">
              <a:extLst>
                <a:ext uri="{FF2B5EF4-FFF2-40B4-BE49-F238E27FC236}">
                  <a16:creationId xmlns:a16="http://schemas.microsoft.com/office/drawing/2014/main" id="{1E4AC689-4E0C-3547-BF8F-DC4F6DB8CD60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0" name="Oval 22">
              <a:extLst>
                <a:ext uri="{FF2B5EF4-FFF2-40B4-BE49-F238E27FC236}">
                  <a16:creationId xmlns:a16="http://schemas.microsoft.com/office/drawing/2014/main" id="{5C38B086-1CF4-1442-9511-0ED75BC2AA6B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1" name="Oval 22">
              <a:extLst>
                <a:ext uri="{FF2B5EF4-FFF2-40B4-BE49-F238E27FC236}">
                  <a16:creationId xmlns:a16="http://schemas.microsoft.com/office/drawing/2014/main" id="{E4EEA1F0-C97B-DA41-A966-28ACB32CB12A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2" name="Oval 22">
              <a:extLst>
                <a:ext uri="{FF2B5EF4-FFF2-40B4-BE49-F238E27FC236}">
                  <a16:creationId xmlns:a16="http://schemas.microsoft.com/office/drawing/2014/main" id="{8D81A0CF-AA3B-9641-A197-6B819B97AE1A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63" name="Oval 22">
              <a:extLst>
                <a:ext uri="{FF2B5EF4-FFF2-40B4-BE49-F238E27FC236}">
                  <a16:creationId xmlns:a16="http://schemas.microsoft.com/office/drawing/2014/main" id="{75F601D5-ECA6-1F49-BCE5-F6AA952D9D19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89E41BBD-9028-C54E-B766-5DED169568E6}"/>
              </a:ext>
            </a:extLst>
          </p:cNvPr>
          <p:cNvSpPr txBox="1"/>
          <p:nvPr/>
        </p:nvSpPr>
        <p:spPr>
          <a:xfrm>
            <a:off x="6057904" y="1515462"/>
            <a:ext cx="5661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500" b="1" dirty="0">
                <a:latin typeface="Century Gothic" charset="0"/>
                <a:ea typeface="Century Gothic" charset="0"/>
                <a:cs typeface="Century Gothic" charset="0"/>
              </a:rPr>
              <a:t>CPU</a:t>
            </a:r>
            <a:endParaRPr kumimoji="1" lang="zh-CN" altLang="en-US" sz="1500" b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69" name="直线连接符 68">
            <a:extLst>
              <a:ext uri="{FF2B5EF4-FFF2-40B4-BE49-F238E27FC236}">
                <a16:creationId xmlns:a16="http://schemas.microsoft.com/office/drawing/2014/main" id="{736DF8BC-2C3A-DB4B-A915-61CD3743768E}"/>
              </a:ext>
            </a:extLst>
          </p:cNvPr>
          <p:cNvCxnSpPr>
            <a:cxnSpLocks/>
          </p:cNvCxnSpPr>
          <p:nvPr/>
        </p:nvCxnSpPr>
        <p:spPr>
          <a:xfrm>
            <a:off x="6377840" y="1875539"/>
            <a:ext cx="0" cy="372569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C66B0EBD-3430-1148-93DE-F3F426011805}"/>
              </a:ext>
            </a:extLst>
          </p:cNvPr>
          <p:cNvGrpSpPr/>
          <p:nvPr/>
        </p:nvGrpSpPr>
        <p:grpSpPr>
          <a:xfrm>
            <a:off x="95872" y="1252607"/>
            <a:ext cx="2639511" cy="1059794"/>
            <a:chOff x="95872" y="1252607"/>
            <a:chExt cx="2639511" cy="1059794"/>
          </a:xfrm>
        </p:grpSpPr>
        <p:sp>
          <p:nvSpPr>
            <p:cNvPr id="75" name="圆角矩形标注 74">
              <a:extLst>
                <a:ext uri="{FF2B5EF4-FFF2-40B4-BE49-F238E27FC236}">
                  <a16:creationId xmlns:a16="http://schemas.microsoft.com/office/drawing/2014/main" id="{AC40081A-B926-A743-9893-9842B12E7A8B}"/>
                </a:ext>
              </a:extLst>
            </p:cNvPr>
            <p:cNvSpPr/>
            <p:nvPr/>
          </p:nvSpPr>
          <p:spPr>
            <a:xfrm>
              <a:off x="95872" y="1252607"/>
              <a:ext cx="2639511" cy="1059794"/>
            </a:xfrm>
            <a:prstGeom prst="wedgeRoundRectCallout">
              <a:avLst>
                <a:gd name="adj1" fmla="val 30737"/>
                <a:gd name="adj2" fmla="val 92754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D209807B-028A-0A4B-80D8-9B88404C44F5}"/>
                </a:ext>
              </a:extLst>
            </p:cNvPr>
            <p:cNvSpPr txBox="1"/>
            <p:nvPr/>
          </p:nvSpPr>
          <p:spPr>
            <a:xfrm>
              <a:off x="179512" y="1307712"/>
              <a:ext cx="2444900" cy="8771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700" dirty="0"/>
                <a:t>The message contains:</a:t>
              </a:r>
            </a:p>
            <a:p>
              <a:r>
                <a:rPr kumimoji="1" lang="en-US" altLang="zh-CN" sz="1700" dirty="0"/>
                <a:t>1. Remote address </a:t>
              </a:r>
            </a:p>
            <a:p>
              <a:r>
                <a:rPr kumimoji="1" lang="en-US" altLang="zh-CN" sz="1700" dirty="0"/>
                <a:t>2. Size of the payload </a:t>
              </a:r>
              <a:endParaRPr kumimoji="1" lang="zh-CN" altLang="en-US" sz="1700" dirty="0"/>
            </a:p>
          </p:txBody>
        </p:sp>
      </p:grpSp>
      <p:sp>
        <p:nvSpPr>
          <p:cNvPr id="78" name="任意形状 77">
            <a:extLst>
              <a:ext uri="{FF2B5EF4-FFF2-40B4-BE49-F238E27FC236}">
                <a16:creationId xmlns:a16="http://schemas.microsoft.com/office/drawing/2014/main" id="{A5FEADDB-F786-754C-99B2-1C2D1E65B575}"/>
              </a:ext>
            </a:extLst>
          </p:cNvPr>
          <p:cNvSpPr/>
          <p:nvPr/>
        </p:nvSpPr>
        <p:spPr>
          <a:xfrm flipH="1">
            <a:off x="5713559" y="3588345"/>
            <a:ext cx="607527" cy="125570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5D291E7-75DB-B241-824A-916E48BD93D7}"/>
              </a:ext>
            </a:extLst>
          </p:cNvPr>
          <p:cNvSpPr txBox="1"/>
          <p:nvPr/>
        </p:nvSpPr>
        <p:spPr>
          <a:xfrm>
            <a:off x="6444240" y="3588345"/>
            <a:ext cx="2532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7. Poll the two-sided request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0" name="Oval 22">
            <a:extLst>
              <a:ext uri="{FF2B5EF4-FFF2-40B4-BE49-F238E27FC236}">
                <a16:creationId xmlns:a16="http://schemas.microsoft.com/office/drawing/2014/main" id="{64ED4575-AEDD-2D4E-B7A3-EC1137F3C690}"/>
              </a:ext>
            </a:extLst>
          </p:cNvPr>
          <p:cNvSpPr/>
          <p:nvPr/>
        </p:nvSpPr>
        <p:spPr>
          <a:xfrm>
            <a:off x="5855131" y="3296709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8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1" name="任意形状 80">
            <a:extLst>
              <a:ext uri="{FF2B5EF4-FFF2-40B4-BE49-F238E27FC236}">
                <a16:creationId xmlns:a16="http://schemas.microsoft.com/office/drawing/2014/main" id="{7F8FDAB2-AC54-0448-8ED6-A9E3D2704F63}"/>
              </a:ext>
            </a:extLst>
          </p:cNvPr>
          <p:cNvSpPr/>
          <p:nvPr/>
        </p:nvSpPr>
        <p:spPr>
          <a:xfrm flipH="1">
            <a:off x="5713558" y="4153644"/>
            <a:ext cx="607527" cy="125570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2" name="Oval 22">
            <a:extLst>
              <a:ext uri="{FF2B5EF4-FFF2-40B4-BE49-F238E27FC236}">
                <a16:creationId xmlns:a16="http://schemas.microsoft.com/office/drawing/2014/main" id="{BCDE8E2F-EAE3-C846-8055-9F9465BE65EE}"/>
              </a:ext>
            </a:extLst>
          </p:cNvPr>
          <p:cNvSpPr/>
          <p:nvPr/>
        </p:nvSpPr>
        <p:spPr>
          <a:xfrm>
            <a:off x="5855131" y="3868245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9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DA1A0AB7-DFF0-064B-9B54-4E135BF97556}"/>
              </a:ext>
            </a:extLst>
          </p:cNvPr>
          <p:cNvSpPr txBox="1"/>
          <p:nvPr/>
        </p:nvSpPr>
        <p:spPr>
          <a:xfrm>
            <a:off x="6462072" y="4003603"/>
            <a:ext cx="253287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8. Do the memory copy 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84" name="任意形状 83">
            <a:extLst>
              <a:ext uri="{FF2B5EF4-FFF2-40B4-BE49-F238E27FC236}">
                <a16:creationId xmlns:a16="http://schemas.microsoft.com/office/drawing/2014/main" id="{C9825762-58D5-8342-9047-BDD62BE68786}"/>
              </a:ext>
            </a:extLst>
          </p:cNvPr>
          <p:cNvSpPr/>
          <p:nvPr/>
        </p:nvSpPr>
        <p:spPr>
          <a:xfrm flipH="1">
            <a:off x="4963556" y="4610726"/>
            <a:ext cx="1392232" cy="211784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85" name="Oval 22">
            <a:extLst>
              <a:ext uri="{FF2B5EF4-FFF2-40B4-BE49-F238E27FC236}">
                <a16:creationId xmlns:a16="http://schemas.microsoft.com/office/drawing/2014/main" id="{DF0FCD37-BAF7-5945-8AE7-FCC575175223}"/>
              </a:ext>
            </a:extLst>
          </p:cNvPr>
          <p:cNvSpPr/>
          <p:nvPr/>
        </p:nvSpPr>
        <p:spPr>
          <a:xfrm>
            <a:off x="5866619" y="4335111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10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4232A0F6-518F-3F4E-9EDC-1D3B67676833}"/>
              </a:ext>
            </a:extLst>
          </p:cNvPr>
          <p:cNvSpPr txBox="1"/>
          <p:nvPr/>
        </p:nvSpPr>
        <p:spPr>
          <a:xfrm>
            <a:off x="6444240" y="4408185"/>
            <a:ext cx="205552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10. Request descriptor, MMIO + payload DMA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22DA3148-CDAF-2A4B-B48B-5BD49B5AC414}"/>
              </a:ext>
            </a:extLst>
          </p:cNvPr>
          <p:cNvCxnSpPr>
            <a:cxnSpLocks/>
            <a:stCxn id="84" idx="1"/>
          </p:cNvCxnSpPr>
          <p:nvPr/>
        </p:nvCxnSpPr>
        <p:spPr>
          <a:xfrm flipH="1">
            <a:off x="3816436" y="4822510"/>
            <a:ext cx="1147120" cy="139352"/>
          </a:xfrm>
          <a:prstGeom prst="straightConnector1">
            <a:avLst/>
          </a:prstGeom>
          <a:ln w="25400">
            <a:solidFill>
              <a:srgbClr val="0432FF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任意形状 88">
            <a:extLst>
              <a:ext uri="{FF2B5EF4-FFF2-40B4-BE49-F238E27FC236}">
                <a16:creationId xmlns:a16="http://schemas.microsoft.com/office/drawing/2014/main" id="{A8C15FE2-8BE2-4F4D-A42B-2415F8C1D211}"/>
              </a:ext>
            </a:extLst>
          </p:cNvPr>
          <p:cNvSpPr/>
          <p:nvPr/>
        </p:nvSpPr>
        <p:spPr>
          <a:xfrm flipH="1">
            <a:off x="3138788" y="4967058"/>
            <a:ext cx="625905" cy="161412"/>
          </a:xfrm>
          <a:custGeom>
            <a:avLst/>
            <a:gdLst>
              <a:gd name="connsiteX0" fmla="*/ 0 w 1171978"/>
              <a:gd name="connsiteY0" fmla="*/ 0 h 450761"/>
              <a:gd name="connsiteX1" fmla="*/ 1171978 w 1171978"/>
              <a:gd name="connsiteY1" fmla="*/ 450761 h 450761"/>
              <a:gd name="connsiteX2" fmla="*/ 1171978 w 1171978"/>
              <a:gd name="connsiteY2" fmla="*/ 450761 h 450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71978" h="450761">
                <a:moveTo>
                  <a:pt x="0" y="0"/>
                </a:moveTo>
                <a:lnTo>
                  <a:pt x="1171978" y="450761"/>
                </a:lnTo>
                <a:lnTo>
                  <a:pt x="1171978" y="450761"/>
                </a:lnTo>
              </a:path>
            </a:pathLst>
          </a:custGeom>
          <a:noFill/>
          <a:ln w="25400">
            <a:solidFill>
              <a:srgbClr val="0432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0" name="Oval 22">
            <a:extLst>
              <a:ext uri="{FF2B5EF4-FFF2-40B4-BE49-F238E27FC236}">
                <a16:creationId xmlns:a16="http://schemas.microsoft.com/office/drawing/2014/main" id="{CAB146BC-AE6C-EA49-BA00-50876810CC93}"/>
              </a:ext>
            </a:extLst>
          </p:cNvPr>
          <p:cNvSpPr/>
          <p:nvPr/>
        </p:nvSpPr>
        <p:spPr>
          <a:xfrm>
            <a:off x="3334529" y="4765075"/>
            <a:ext cx="266892" cy="254222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Century Gothic" pitchFamily="34" charset="0"/>
              </a:rPr>
              <a:t>11</a:t>
            </a:r>
            <a:endParaRPr lang="zh-CN" altLang="en-US" sz="1200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7E137484-FAB6-F342-9857-B2452515CE91}"/>
              </a:ext>
            </a:extLst>
          </p:cNvPr>
          <p:cNvSpPr txBox="1"/>
          <p:nvPr/>
        </p:nvSpPr>
        <p:spPr>
          <a:xfrm>
            <a:off x="692533" y="4942303"/>
            <a:ext cx="242643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11. Poll the two-sided request (reply), done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59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6968EF-3934-724C-BB0F-85A6A921B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 memory copy with one-sided RDMA WRITE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12C812-69B2-0348-80CD-D713941E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90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1B5D828-F943-AE46-ADED-75B10B903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3ADE85AB-3FAC-5744-9616-D4B5497A3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任意形状 6">
            <a:extLst>
              <a:ext uri="{FF2B5EF4-FFF2-40B4-BE49-F238E27FC236}">
                <a16:creationId xmlns:a16="http://schemas.microsoft.com/office/drawing/2014/main" id="{56536915-89E5-1A44-8E58-21CEF9D4BFED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E531E4-5A4A-E74A-B4B2-60C22BE380D2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9" name="云形 8">
              <a:extLst>
                <a:ext uri="{FF2B5EF4-FFF2-40B4-BE49-F238E27FC236}">
                  <a16:creationId xmlns:a16="http://schemas.microsoft.com/office/drawing/2014/main" id="{50038B45-2A3B-044C-B05E-FABCD237486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476E3BA-A132-C548-AF79-D2FCC24FFD4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D63B08C-3967-B848-92AA-BCD40D186DFB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59951B1-C25D-0D43-A622-71CDDCD2FA35}"/>
              </a:ext>
            </a:extLst>
          </p:cNvPr>
          <p:cNvGrpSpPr/>
          <p:nvPr/>
        </p:nvGrpSpPr>
        <p:grpSpPr>
          <a:xfrm>
            <a:off x="1526972" y="213533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1CB546F-AD9A-B243-92FE-6953256DC2C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537A4BB6-9173-EC43-8712-CE172F214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B7A553CA-F662-BF40-96DB-A046BDBD43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BAC22BFC-991B-8D43-B889-6782A3335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202385D-991A-F54A-B186-7A97A1A0840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B161062-24DD-F44F-A998-CDF9DDC88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6EB11D2-83A0-1E4C-8217-83F122C618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69FBE3DE-065D-8643-8124-F6422BD6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3A355BA-DCF1-5043-B585-700434B6E6B0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CF725CE0-B9A0-8043-8570-0F20CAEA88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23A8BF4-FD5E-154A-ACA8-C68B82842C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C90562AB-A565-F746-8604-A3A7109037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C986AA-C1C1-4445-B69A-9D9E0BD1C06F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A06E004-EBA9-5040-A9F0-FCD5815D9D3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17B937-D758-E84D-A12A-7666A2A7668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7B7EC24D-491A-6440-8C0A-4DBA0C6C0CCF}"/>
              </a:ext>
            </a:extLst>
          </p:cNvPr>
          <p:cNvSpPr txBox="1"/>
          <p:nvPr/>
        </p:nvSpPr>
        <p:spPr>
          <a:xfrm>
            <a:off x="508923" y="229290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5F1542A-5152-1441-9708-B81647D5F432}"/>
              </a:ext>
            </a:extLst>
          </p:cNvPr>
          <p:cNvGrpSpPr/>
          <p:nvPr/>
        </p:nvGrpSpPr>
        <p:grpSpPr>
          <a:xfrm>
            <a:off x="508923" y="3245998"/>
            <a:ext cx="8417887" cy="2308324"/>
            <a:chOff x="553605" y="3369220"/>
            <a:chExt cx="8417887" cy="2308324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0F9CEF0-17E1-804F-82E6-1E35104C7250}"/>
                </a:ext>
              </a:extLst>
            </p:cNvPr>
            <p:cNvSpPr txBox="1"/>
            <p:nvPr/>
          </p:nvSpPr>
          <p:spPr>
            <a:xfrm>
              <a:off x="553605" y="3369220"/>
              <a:ext cx="8036174" cy="230832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7D9EBAF-951A-2A4F-853C-E59CEE95F017}"/>
                </a:ext>
              </a:extLst>
            </p:cNvPr>
            <p:cNvGrpSpPr/>
            <p:nvPr/>
          </p:nvGrpSpPr>
          <p:grpSpPr>
            <a:xfrm>
              <a:off x="8402107" y="3626015"/>
              <a:ext cx="569385" cy="377544"/>
              <a:chOff x="912507" y="1032148"/>
              <a:chExt cx="105063" cy="377544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16450B0-7B0D-8442-A1C5-6B9C086F1141}"/>
                  </a:ext>
                </a:extLst>
              </p:cNvPr>
              <p:cNvSpPr/>
              <p:nvPr/>
            </p:nvSpPr>
            <p:spPr>
              <a:xfrm>
                <a:off x="912507" y="1040360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7A6E817-B6FF-F542-86B1-8E7940FC0B90}"/>
                  </a:ext>
                </a:extLst>
              </p:cNvPr>
              <p:cNvSpPr/>
              <p:nvPr/>
            </p:nvSpPr>
            <p:spPr>
              <a:xfrm>
                <a:off x="912507" y="1032148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B7F10C9-90E9-CB47-B0AC-BC1E91B93540}"/>
              </a:ext>
            </a:extLst>
          </p:cNvPr>
          <p:cNvSpPr txBox="1"/>
          <p:nvPr/>
        </p:nvSpPr>
        <p:spPr>
          <a:xfrm>
            <a:off x="2521887" y="922269"/>
            <a:ext cx="1324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One-sided </a:t>
            </a:r>
          </a:p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08ECAB4-84E3-7245-8BBF-9FAE07B6500E}"/>
              </a:ext>
            </a:extLst>
          </p:cNvPr>
          <p:cNvSpPr/>
          <p:nvPr/>
        </p:nvSpPr>
        <p:spPr>
          <a:xfrm>
            <a:off x="1607604" y="2821792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0DA48456-6547-5C48-81AD-41DD32298858}"/>
              </a:ext>
            </a:extLst>
          </p:cNvPr>
          <p:cNvSpPr/>
          <p:nvPr/>
        </p:nvSpPr>
        <p:spPr>
          <a:xfrm>
            <a:off x="201349" y="2953664"/>
            <a:ext cx="1437446" cy="2483307"/>
          </a:xfrm>
          <a:custGeom>
            <a:avLst/>
            <a:gdLst>
              <a:gd name="connsiteX0" fmla="*/ 392417 w 1437446"/>
              <a:gd name="connsiteY0" fmla="*/ 2366481 h 2483307"/>
              <a:gd name="connsiteX1" fmla="*/ 95534 w 1437446"/>
              <a:gd name="connsiteY1" fmla="*/ 2437733 h 2483307"/>
              <a:gd name="connsiteX2" fmla="*/ 107409 w 1437446"/>
              <a:gd name="connsiteY2" fmla="*/ 1760840 h 2483307"/>
              <a:gd name="connsiteX3" fmla="*/ 95534 w 1437446"/>
              <a:gd name="connsiteY3" fmla="*/ 205172 h 2483307"/>
              <a:gd name="connsiteX4" fmla="*/ 1437446 w 1437446"/>
              <a:gd name="connsiteY4" fmla="*/ 62668 h 248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446" h="2483307">
                <a:moveTo>
                  <a:pt x="392417" y="2366481"/>
                </a:moveTo>
                <a:cubicBezTo>
                  <a:pt x="267726" y="2452577"/>
                  <a:pt x="143035" y="2538673"/>
                  <a:pt x="95534" y="2437733"/>
                </a:cubicBezTo>
                <a:cubicBezTo>
                  <a:pt x="48033" y="2336793"/>
                  <a:pt x="107409" y="2132933"/>
                  <a:pt x="107409" y="1760840"/>
                </a:cubicBezTo>
                <a:cubicBezTo>
                  <a:pt x="107409" y="1388747"/>
                  <a:pt x="-126139" y="488201"/>
                  <a:pt x="95534" y="205172"/>
                </a:cubicBezTo>
                <a:cubicBezTo>
                  <a:pt x="317207" y="-77857"/>
                  <a:pt x="877326" y="-7595"/>
                  <a:pt x="1437446" y="62668"/>
                </a:cubicBezTo>
              </a:path>
            </a:pathLst>
          </a:custGeom>
          <a:noFill/>
          <a:ln w="1905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2428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9D3C8-A1A1-0E42-AB95-9D8C938ED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 memory copy with one-sided RDMA WRITE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66DBF7-3564-2E48-B748-76C373695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91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8E789131-CD41-D64B-BC41-08B7AAE4BD3D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7" name="直线连接符 6">
              <a:extLst>
                <a:ext uri="{FF2B5EF4-FFF2-40B4-BE49-F238E27FC236}">
                  <a16:creationId xmlns:a16="http://schemas.microsoft.com/office/drawing/2014/main" id="{90CD7336-2947-714C-A331-0374432974F9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7">
              <a:extLst>
                <a:ext uri="{FF2B5EF4-FFF2-40B4-BE49-F238E27FC236}">
                  <a16:creationId xmlns:a16="http://schemas.microsoft.com/office/drawing/2014/main" id="{54B69514-D360-C348-89F9-F506A2584E47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8">
              <a:extLst>
                <a:ext uri="{FF2B5EF4-FFF2-40B4-BE49-F238E27FC236}">
                  <a16:creationId xmlns:a16="http://schemas.microsoft.com/office/drawing/2014/main" id="{67F0F98D-C1E5-7B4F-9160-0615D5BC7FCA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C90A2976-ABB9-3E41-8E50-4711941A5255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组 43">
              <a:extLst>
                <a:ext uri="{FF2B5EF4-FFF2-40B4-BE49-F238E27FC236}">
                  <a16:creationId xmlns:a16="http://schemas.microsoft.com/office/drawing/2014/main" id="{CE1FB930-A507-BD49-8B70-7D08E3B8176F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2886173C-EA4F-8D43-9B08-09DD1EB500AE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E7740D15-2EE1-D54E-BCB3-250337155D86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82E80052-61AD-4A4A-92DC-615F549AB987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A6535911-7984-264F-8545-745013E084FE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F85B9A1-BD71-F24C-8C13-31C0E4D6FCEE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3" name="任意形状 12">
              <a:extLst>
                <a:ext uri="{FF2B5EF4-FFF2-40B4-BE49-F238E27FC236}">
                  <a16:creationId xmlns:a16="http://schemas.microsoft.com/office/drawing/2014/main" id="{6AFE1E9F-7AE2-0B4F-AEE1-32D3BAC2C7D5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C2818DB-8076-4D48-B537-29D26C0E5B5B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3F20AA85-CF13-394F-A4D5-44560013299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E7C7C1F-5118-EB4C-9004-3E6EB1D0F603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C31616E-3E4C-5E46-BB51-71EF1782341B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FD4D599D-4C69-F54F-9979-FBEAEA8B1BEB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任意形状 18">
              <a:extLst>
                <a:ext uri="{FF2B5EF4-FFF2-40B4-BE49-F238E27FC236}">
                  <a16:creationId xmlns:a16="http://schemas.microsoft.com/office/drawing/2014/main" id="{AF97B091-76CD-2946-B795-29C945F89D0D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0" name="直线箭头连接符 19">
              <a:extLst>
                <a:ext uri="{FF2B5EF4-FFF2-40B4-BE49-F238E27FC236}">
                  <a16:creationId xmlns:a16="http://schemas.microsoft.com/office/drawing/2014/main" id="{3D670D04-04A2-2940-837A-E74E92D994E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E8C4DFB9-58FF-E546-8CAD-B48A6A6395D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53AEDDFE-657B-A64E-BEE3-49F994553046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3FFC13BC-C4FC-104B-9D41-69E89BA2C968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4292A638-7DBE-B346-B631-A8DE1FF1FB99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64C810EB-1E53-3E4A-A7D3-2FB6FCD29A1A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Oval 22">
              <a:extLst>
                <a:ext uri="{FF2B5EF4-FFF2-40B4-BE49-F238E27FC236}">
                  <a16:creationId xmlns:a16="http://schemas.microsoft.com/office/drawing/2014/main" id="{D2E1C804-858F-EC4A-A92A-B63C901F19A2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DE2680B7-B2F1-3640-892E-8F39FEBBEA2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8" name="Oval 22">
              <a:extLst>
                <a:ext uri="{FF2B5EF4-FFF2-40B4-BE49-F238E27FC236}">
                  <a16:creationId xmlns:a16="http://schemas.microsoft.com/office/drawing/2014/main" id="{A4C6CCE6-B09D-0746-AE8B-19195658AC92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3C4B9AF7-9C7A-3743-BA26-E3D6579FEB84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590D35FD-3536-274F-AB93-05C9BE61E278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199DCD6D-D8B1-3F4F-A460-1A5C4BDA7192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85482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EB9B4-0908-254E-BFB2-BB5C6786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WRITE vs. Two-sided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216FD6-952F-1140-835F-D56C53756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1205F5-F6C5-DD48-BFC9-5D503249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BA3FA21-E8D9-2A4F-9DB4-DE47E35F2C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094" y="1306136"/>
            <a:ext cx="6201811" cy="399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64607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3AA651-3A24-D54E-9987-73C6F83FB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can RDMA access the remote memory?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07AD33-35AC-3A4C-81FC-87158805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RDMA can directly access the virtual address of the remote end</a:t>
            </a:r>
          </a:p>
          <a:p>
            <a:pPr lvl="1"/>
            <a:r>
              <a:rPr kumimoji="1" lang="en-US" altLang="zh-CN" dirty="0"/>
              <a:t>How can the NIC find the DMA address? </a:t>
            </a:r>
          </a:p>
          <a:p>
            <a:pPr lvl="1"/>
            <a:r>
              <a:rPr kumimoji="1" lang="en-US" altLang="zh-CN" dirty="0"/>
              <a:t>How can the remote end do the authentication? </a:t>
            </a:r>
          </a:p>
          <a:p>
            <a:pPr lvl="2"/>
            <a:r>
              <a:rPr kumimoji="1" lang="en-US" altLang="zh-CN" sz="1800" dirty="0"/>
              <a:t>E.g., some virtual address cannot be exposed to the others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4E2BE2-4AFD-D849-B784-67ADF2F3F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93</a:t>
            </a:fld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6759A16-3CFA-134A-85F8-05838D2CD5CC}"/>
              </a:ext>
            </a:extLst>
          </p:cNvPr>
          <p:cNvSpPr txBox="1"/>
          <p:nvPr/>
        </p:nvSpPr>
        <p:spPr>
          <a:xfrm>
            <a:off x="399553" y="3015126"/>
            <a:ext cx="8036174" cy="230832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ibv_sge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list = {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src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length=size };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ibv_send_wr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{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sg_list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&amp;list, 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op_code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IBV_WR_RDMA_WRITE, </a:t>
            </a:r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to the the one-sided WRITE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.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wr.wr.rdma.remote_addr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kumimoji="1"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dst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</a:p>
          <a:p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..., </a:t>
            </a:r>
            <a:r>
              <a:rPr kumimoji="1" lang="en-US" altLang="zh-CN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other fields</a:t>
            </a:r>
            <a:endParaRPr kumimoji="1" lang="en-US" altLang="zh-CN" b="1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}; </a:t>
            </a:r>
          </a:p>
          <a:p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ibv_post_send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bob_qp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&amp;</a:t>
            </a:r>
            <a:r>
              <a:rPr kumimoji="1" lang="en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</a:t>
            </a:r>
            <a:r>
              <a:rPr kumimoji="1" lang="en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...); </a:t>
            </a:r>
            <a:r>
              <a: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send queue</a:t>
            </a:r>
            <a:endParaRPr kumimoji="1" lang="zh-CN" altLang="en-US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08076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c（局域网中最基本的部件）_百度百科">
            <a:extLst>
              <a:ext uri="{FF2B5EF4-FFF2-40B4-BE49-F238E27FC236}">
                <a16:creationId xmlns:a16="http://schemas.microsoft.com/office/drawing/2014/main" id="{3FC0D8A0-958E-3340-9A43-8AD5EF1B4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36" y="3440441"/>
            <a:ext cx="1809634" cy="180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43EE51-AACC-9B47-B03A-06D2EC73A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833812"/>
          </a:xfrm>
        </p:spPr>
        <p:txBody>
          <a:bodyPr/>
          <a:lstStyle/>
          <a:p>
            <a:r>
              <a:rPr kumimoji="1" lang="en-US" altLang="zh-CN" dirty="0"/>
              <a:t>RDMA uses memory registrations to expose the virtual memory </a:t>
            </a:r>
          </a:p>
          <a:p>
            <a:r>
              <a:rPr kumimoji="1" lang="en-US" altLang="zh-CN" dirty="0"/>
              <a:t>If Alice wants to expose the memory, she must first register it to the RNIC </a:t>
            </a:r>
          </a:p>
          <a:p>
            <a:pPr lvl="1"/>
            <a:r>
              <a:rPr kumimoji="1" lang="en-US" altLang="zh-CN" dirty="0"/>
              <a:t>Via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Access flags: read/</a:t>
            </a:r>
            <a:r>
              <a:rPr kumimoji="1" lang="en-US" altLang="zh-CN" dirty="0" err="1">
                <a:cs typeface="Consolas" panose="020B0609020204030204" pitchFamily="49" charset="0"/>
              </a:rPr>
              <a:t>write,etc</a:t>
            </a:r>
            <a:r>
              <a:rPr kumimoji="1" lang="en-US" altLang="zh-CN" dirty="0">
                <a:cs typeface="Consolas" panose="020B0609020204030204" pitchFamily="49" charset="0"/>
              </a:rPr>
              <a:t>. 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Return: </a:t>
            </a:r>
            <a:r>
              <a:rPr kumimoji="1" lang="en-US" altLang="zh-CN" dirty="0" err="1">
                <a:cs typeface="Consolas" panose="020B0609020204030204" pitchFamily="49" charset="0"/>
              </a:rPr>
              <a:t>rkey</a:t>
            </a:r>
            <a:r>
              <a:rPr kumimoji="1" lang="en-US" altLang="zh-CN" dirty="0">
                <a:cs typeface="Consolas" panose="020B0609020204030204" pitchFamily="49" charset="0"/>
              </a:rPr>
              <a:t> </a:t>
            </a:r>
          </a:p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NIC will create an internal mapping</a:t>
            </a:r>
            <a:endParaRPr kumimoji="1" lang="zh-CN" altLang="en-US" dirty="0">
              <a:latin typeface="+mj-lt"/>
              <a:cs typeface="Consolas" panose="020B0609020204030204" pitchFamily="49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Memory registration (MR)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3B82C5D-7341-F840-94D8-963766B6C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6B5F52-A5E5-B341-89ED-5B9C20E0AA07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CED134-9848-6543-8DF3-55C2747587F8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D26CDA7-270A-C849-8B66-1546D044C1B7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4BE4413-A9DF-0E40-A5A1-8192F9362CED}"/>
              </a:ext>
            </a:extLst>
          </p:cNvPr>
          <p:cNvSpPr txBox="1"/>
          <p:nvPr/>
        </p:nvSpPr>
        <p:spPr>
          <a:xfrm>
            <a:off x="5080150" y="4063295"/>
            <a:ext cx="6719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Start</a:t>
            </a:r>
            <a:endParaRPr kumimoji="1"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7F96F48-D556-6C46-9024-C9FB8A0786C6}"/>
              </a:ext>
            </a:extLst>
          </p:cNvPr>
          <p:cNvSpPr txBox="1"/>
          <p:nvPr/>
        </p:nvSpPr>
        <p:spPr>
          <a:xfrm>
            <a:off x="7405760" y="405989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1246AD7F-E5EB-0E47-A2C4-77E5A6B96BBB}"/>
              </a:ext>
            </a:extLst>
          </p:cNvPr>
          <p:cNvSpPr/>
          <p:nvPr/>
        </p:nvSpPr>
        <p:spPr>
          <a:xfrm>
            <a:off x="4499992" y="2612523"/>
            <a:ext cx="1675177" cy="910291"/>
          </a:xfrm>
          <a:custGeom>
            <a:avLst/>
            <a:gdLst>
              <a:gd name="connsiteX0" fmla="*/ 1710047 w 1710047"/>
              <a:gd name="connsiteY0" fmla="*/ 510686 h 510686"/>
              <a:gd name="connsiteX1" fmla="*/ 1163782 w 1710047"/>
              <a:gd name="connsiteY1" fmla="*/ 47 h 510686"/>
              <a:gd name="connsiteX2" fmla="*/ 0 w 1710047"/>
              <a:gd name="connsiteY2" fmla="*/ 486936 h 5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0047" h="510686">
                <a:moveTo>
                  <a:pt x="1710047" y="510686"/>
                </a:moveTo>
                <a:cubicBezTo>
                  <a:pt x="1579418" y="257345"/>
                  <a:pt x="1448790" y="4005"/>
                  <a:pt x="1163782" y="47"/>
                </a:cubicBezTo>
                <a:cubicBezTo>
                  <a:pt x="878774" y="-3911"/>
                  <a:pt x="439387" y="241512"/>
                  <a:pt x="0" y="4869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124D69-46A0-5440-89C1-6A69CD1178D9}"/>
              </a:ext>
            </a:extLst>
          </p:cNvPr>
          <p:cNvSpPr txBox="1"/>
          <p:nvPr/>
        </p:nvSpPr>
        <p:spPr>
          <a:xfrm>
            <a:off x="4785641" y="2145439"/>
            <a:ext cx="466106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(..., start, end– start,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access_flags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  <a:endParaRPr lang="zh-CN" altLang="en-US" dirty="0"/>
          </a:p>
        </p:txBody>
      </p:sp>
      <p:graphicFrame>
        <p:nvGraphicFramePr>
          <p:cNvPr id="13" name="表格 14">
            <a:extLst>
              <a:ext uri="{FF2B5EF4-FFF2-40B4-BE49-F238E27FC236}">
                <a16:creationId xmlns:a16="http://schemas.microsoft.com/office/drawing/2014/main" id="{DB988FA3-84A0-7B4A-98DB-D94E3B619E1A}"/>
              </a:ext>
            </a:extLst>
          </p:cNvPr>
          <p:cNvGraphicFramePr>
            <a:graphicFrameLocks noGrp="1"/>
          </p:cNvGraphicFramePr>
          <p:nvPr/>
        </p:nvGraphicFramePr>
        <p:xfrm>
          <a:off x="956678" y="3870102"/>
          <a:ext cx="1468715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75702">
                  <a:extLst>
                    <a:ext uri="{9D8B030D-6E8A-4147-A177-3AD203B41FA5}">
                      <a16:colId xmlns:a16="http://schemas.microsoft.com/office/drawing/2014/main" val="278003688"/>
                    </a:ext>
                  </a:extLst>
                </a:gridCol>
                <a:gridCol w="593013">
                  <a:extLst>
                    <a:ext uri="{9D8B030D-6E8A-4147-A177-3AD203B41FA5}">
                      <a16:colId xmlns:a16="http://schemas.microsoft.com/office/drawing/2014/main" val="646667095"/>
                    </a:ext>
                  </a:extLst>
                </a:gridCol>
              </a:tblGrid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5853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96072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9246"/>
                  </a:ext>
                </a:extLst>
              </a:tr>
            </a:tbl>
          </a:graphicData>
        </a:graphic>
      </p:graphicFrame>
      <p:sp>
        <p:nvSpPr>
          <p:cNvPr id="18" name="文本框 17">
            <a:extLst>
              <a:ext uri="{FF2B5EF4-FFF2-40B4-BE49-F238E27FC236}">
                <a16:creationId xmlns:a16="http://schemas.microsoft.com/office/drawing/2014/main" id="{E63E6445-9D1C-784C-8BA4-0FE2C5981B6F}"/>
              </a:ext>
            </a:extLst>
          </p:cNvPr>
          <p:cNvSpPr txBox="1"/>
          <p:nvPr/>
        </p:nvSpPr>
        <p:spPr>
          <a:xfrm>
            <a:off x="600964" y="5112296"/>
            <a:ext cx="481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Virtual – Physical mapping</a:t>
            </a:r>
            <a:endParaRPr lang="zh-CN" altLang="en-US" dirty="0"/>
          </a:p>
        </p:txBody>
      </p:sp>
      <p:sp>
        <p:nvSpPr>
          <p:cNvPr id="17" name="左箭头 16">
            <a:extLst>
              <a:ext uri="{FF2B5EF4-FFF2-40B4-BE49-F238E27FC236}">
                <a16:creationId xmlns:a16="http://schemas.microsoft.com/office/drawing/2014/main" id="{A0CA8182-4C80-8240-B0B2-9044F004B15B}"/>
              </a:ext>
            </a:extLst>
          </p:cNvPr>
          <p:cNvSpPr/>
          <p:nvPr/>
        </p:nvSpPr>
        <p:spPr>
          <a:xfrm>
            <a:off x="2681305" y="4162779"/>
            <a:ext cx="593971" cy="511926"/>
          </a:xfrm>
          <a:prstGeom prst="lef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4725066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6968EF-3934-724C-BB0F-85A6A921B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C12C812-69B2-0348-80CD-D713941E7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95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1B5D828-F943-AE46-ADED-75B10B903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665" y="1144304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User Executive Green Icon | Soft Scraps Iconset | Hopstarter">
            <a:extLst>
              <a:ext uri="{FF2B5EF4-FFF2-40B4-BE49-F238E27FC236}">
                <a16:creationId xmlns:a16="http://schemas.microsoft.com/office/drawing/2014/main" id="{3ADE85AB-3FAC-5744-9616-D4B5497A3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773" y="1220390"/>
            <a:ext cx="998984" cy="9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任意形状 6">
            <a:extLst>
              <a:ext uri="{FF2B5EF4-FFF2-40B4-BE49-F238E27FC236}">
                <a16:creationId xmlns:a16="http://schemas.microsoft.com/office/drawing/2014/main" id="{56536915-89E5-1A44-8E58-21CEF9D4BFED}"/>
              </a:ext>
            </a:extLst>
          </p:cNvPr>
          <p:cNvSpPr/>
          <p:nvPr/>
        </p:nvSpPr>
        <p:spPr>
          <a:xfrm>
            <a:off x="2618509" y="1244664"/>
            <a:ext cx="3477491" cy="1066901"/>
          </a:xfrm>
          <a:custGeom>
            <a:avLst/>
            <a:gdLst>
              <a:gd name="connsiteX0" fmla="*/ 0 w 3477491"/>
              <a:gd name="connsiteY0" fmla="*/ 501009 h 1066901"/>
              <a:gd name="connsiteX1" fmla="*/ 1066800 w 3477491"/>
              <a:gd name="connsiteY1" fmla="*/ 16100 h 1066901"/>
              <a:gd name="connsiteX2" fmla="*/ 2369127 w 3477491"/>
              <a:gd name="connsiteY2" fmla="*/ 1027481 h 1066901"/>
              <a:gd name="connsiteX3" fmla="*/ 3477491 w 3477491"/>
              <a:gd name="connsiteY3" fmla="*/ 764245 h 106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491" h="1066901">
                <a:moveTo>
                  <a:pt x="0" y="501009"/>
                </a:moveTo>
                <a:cubicBezTo>
                  <a:pt x="335973" y="214682"/>
                  <a:pt x="671946" y="-71645"/>
                  <a:pt x="1066800" y="16100"/>
                </a:cubicBezTo>
                <a:cubicBezTo>
                  <a:pt x="1461654" y="103845"/>
                  <a:pt x="1967345" y="902790"/>
                  <a:pt x="2369127" y="1027481"/>
                </a:cubicBezTo>
                <a:cubicBezTo>
                  <a:pt x="2770909" y="1152172"/>
                  <a:pt x="3124200" y="958208"/>
                  <a:pt x="3477491" y="764245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2E531E4-5A4A-E74A-B4B2-60C22BE380D2}"/>
              </a:ext>
            </a:extLst>
          </p:cNvPr>
          <p:cNvGrpSpPr/>
          <p:nvPr/>
        </p:nvGrpSpPr>
        <p:grpSpPr>
          <a:xfrm>
            <a:off x="3548372" y="1376843"/>
            <a:ext cx="1738536" cy="900126"/>
            <a:chOff x="2904902" y="1835549"/>
            <a:chExt cx="1738536" cy="900126"/>
          </a:xfrm>
          <a:solidFill>
            <a:schemeClr val="bg1"/>
          </a:solidFill>
        </p:grpSpPr>
        <p:sp>
          <p:nvSpPr>
            <p:cNvPr id="9" name="云形 8">
              <a:extLst>
                <a:ext uri="{FF2B5EF4-FFF2-40B4-BE49-F238E27FC236}">
                  <a16:creationId xmlns:a16="http://schemas.microsoft.com/office/drawing/2014/main" id="{50038B45-2A3B-044C-B05E-FABCD2374865}"/>
                </a:ext>
              </a:extLst>
            </p:cNvPr>
            <p:cNvSpPr/>
            <p:nvPr/>
          </p:nvSpPr>
          <p:spPr>
            <a:xfrm>
              <a:off x="2904902" y="1835549"/>
              <a:ext cx="1738536" cy="900126"/>
            </a:xfrm>
            <a:prstGeom prst="cloud">
              <a:avLst/>
            </a:prstGeom>
            <a:grpFill/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476E3BA-A132-C548-AF79-D2FCC24FFD41}"/>
                </a:ext>
              </a:extLst>
            </p:cNvPr>
            <p:cNvSpPr txBox="1"/>
            <p:nvPr/>
          </p:nvSpPr>
          <p:spPr>
            <a:xfrm>
              <a:off x="3342000" y="2089360"/>
              <a:ext cx="8643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RDMA</a:t>
              </a:r>
              <a:endParaRPr kumimoji="1" lang="zh-CN" altLang="en-US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2D63B08C-3967-B848-92AA-BCD40D186DFB}"/>
              </a:ext>
            </a:extLst>
          </p:cNvPr>
          <p:cNvSpPr txBox="1"/>
          <p:nvPr/>
        </p:nvSpPr>
        <p:spPr>
          <a:xfrm>
            <a:off x="799056" y="166320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Bob</a:t>
            </a:r>
            <a:endParaRPr kumimoji="1" lang="zh-CN" altLang="en-US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59951B1-C25D-0D43-A622-71CDDCD2FA35}"/>
              </a:ext>
            </a:extLst>
          </p:cNvPr>
          <p:cNvGrpSpPr/>
          <p:nvPr/>
        </p:nvGrpSpPr>
        <p:grpSpPr>
          <a:xfrm>
            <a:off x="1526972" y="2135339"/>
            <a:ext cx="1326129" cy="1010193"/>
            <a:chOff x="1526972" y="2733879"/>
            <a:chExt cx="1326129" cy="1010193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B1CB546F-AD9A-B243-92FE-6953256DC2C8}"/>
                </a:ext>
              </a:extLst>
            </p:cNvPr>
            <p:cNvGrpSpPr/>
            <p:nvPr/>
          </p:nvGrpSpPr>
          <p:grpSpPr>
            <a:xfrm>
              <a:off x="1579923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5" name="直线连接符 24">
                <a:extLst>
                  <a:ext uri="{FF2B5EF4-FFF2-40B4-BE49-F238E27FC236}">
                    <a16:creationId xmlns:a16="http://schemas.microsoft.com/office/drawing/2014/main" id="{537A4BB6-9173-EC43-8712-CE172F214D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25">
                <a:extLst>
                  <a:ext uri="{FF2B5EF4-FFF2-40B4-BE49-F238E27FC236}">
                    <a16:creationId xmlns:a16="http://schemas.microsoft.com/office/drawing/2014/main" id="{B7A553CA-F662-BF40-96DB-A046BDBD430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BAC22BFC-991B-8D43-B889-6782A3335A5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6202385D-991A-F54A-B186-7A97A1A0840A}"/>
                </a:ext>
              </a:extLst>
            </p:cNvPr>
            <p:cNvGrpSpPr/>
            <p:nvPr/>
          </p:nvGrpSpPr>
          <p:grpSpPr>
            <a:xfrm>
              <a:off x="2066340" y="3016871"/>
              <a:ext cx="288032" cy="720080"/>
              <a:chOff x="6372200" y="3073524"/>
              <a:chExt cx="288032" cy="720080"/>
            </a:xfrm>
          </p:grpSpPr>
          <p:cxnSp>
            <p:nvCxnSpPr>
              <p:cNvPr id="22" name="直线连接符 21">
                <a:extLst>
                  <a:ext uri="{FF2B5EF4-FFF2-40B4-BE49-F238E27FC236}">
                    <a16:creationId xmlns:a16="http://schemas.microsoft.com/office/drawing/2014/main" id="{6B161062-24DD-F44F-A998-CDF9DDC889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22">
                <a:extLst>
                  <a:ext uri="{FF2B5EF4-FFF2-40B4-BE49-F238E27FC236}">
                    <a16:creationId xmlns:a16="http://schemas.microsoft.com/office/drawing/2014/main" id="{46EB11D2-83A0-1E4C-8217-83F122C618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23">
                <a:extLst>
                  <a:ext uri="{FF2B5EF4-FFF2-40B4-BE49-F238E27FC236}">
                    <a16:creationId xmlns:a16="http://schemas.microsoft.com/office/drawing/2014/main" id="{69FBE3DE-065D-8643-8124-F6422BD642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3A355BA-DCF1-5043-B585-700434B6E6B0}"/>
                </a:ext>
              </a:extLst>
            </p:cNvPr>
            <p:cNvGrpSpPr/>
            <p:nvPr/>
          </p:nvGrpSpPr>
          <p:grpSpPr>
            <a:xfrm>
              <a:off x="2552757" y="3023992"/>
              <a:ext cx="288032" cy="720080"/>
              <a:chOff x="6372200" y="3073524"/>
              <a:chExt cx="288032" cy="720080"/>
            </a:xfrm>
          </p:grpSpPr>
          <p:cxnSp>
            <p:nvCxnSpPr>
              <p:cNvPr id="19" name="直线连接符 18">
                <a:extLst>
                  <a:ext uri="{FF2B5EF4-FFF2-40B4-BE49-F238E27FC236}">
                    <a16:creationId xmlns:a16="http://schemas.microsoft.com/office/drawing/2014/main" id="{CF725CE0-B9A0-8043-8570-0F20CAEA88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72200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19">
                <a:extLst>
                  <a:ext uri="{FF2B5EF4-FFF2-40B4-BE49-F238E27FC236}">
                    <a16:creationId xmlns:a16="http://schemas.microsoft.com/office/drawing/2014/main" id="{C23A8BF4-FD5E-154A-ACA8-C68B82842C3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2201" y="3793604"/>
                <a:ext cx="28803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20">
                <a:extLst>
                  <a:ext uri="{FF2B5EF4-FFF2-40B4-BE49-F238E27FC236}">
                    <a16:creationId xmlns:a16="http://schemas.microsoft.com/office/drawing/2014/main" id="{C90562AB-A565-F746-8604-A3A7109037A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60232" y="3073524"/>
                <a:ext cx="0" cy="72008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39C986AA-C1C1-4445-B69A-9D9E0BD1C06F}"/>
                </a:ext>
              </a:extLst>
            </p:cNvPr>
            <p:cNvSpPr txBox="1"/>
            <p:nvPr/>
          </p:nvSpPr>
          <p:spPr>
            <a:xfrm rot="16200000">
              <a:off x="1350000" y="2913725"/>
              <a:ext cx="723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Send</a:t>
              </a:r>
              <a:endParaRPr kumimoji="1" lang="zh-CN" altLang="en-US" dirty="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A06E004-EBA9-5040-A9F0-FCD5815D9D31}"/>
                </a:ext>
              </a:extLst>
            </p:cNvPr>
            <p:cNvSpPr txBox="1"/>
            <p:nvPr/>
          </p:nvSpPr>
          <p:spPr>
            <a:xfrm rot="16200000">
              <a:off x="1826984" y="2949323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/>
                <a:t>Comp</a:t>
              </a:r>
              <a:endParaRPr kumimoji="1"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E217B937-D758-E84D-A12A-7666A2A7668D}"/>
                </a:ext>
              </a:extLst>
            </p:cNvPr>
            <p:cNvSpPr txBox="1"/>
            <p:nvPr/>
          </p:nvSpPr>
          <p:spPr>
            <a:xfrm rot="16200000">
              <a:off x="2313209" y="2956052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 err="1"/>
                <a:t>Recv</a:t>
              </a:r>
              <a:endParaRPr kumimoji="1" lang="zh-CN" altLang="en-US" dirty="0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7B7EC24D-491A-6440-8C0A-4DBA0C6C0CCF}"/>
              </a:ext>
            </a:extLst>
          </p:cNvPr>
          <p:cNvSpPr txBox="1"/>
          <p:nvPr/>
        </p:nvSpPr>
        <p:spPr>
          <a:xfrm>
            <a:off x="508923" y="2292908"/>
            <a:ext cx="877163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Queue</a:t>
            </a:r>
          </a:p>
          <a:p>
            <a:r>
              <a:rPr kumimoji="1" lang="en-US" altLang="zh-CN" dirty="0"/>
              <a:t>pairs</a:t>
            </a:r>
            <a:endParaRPr kumimoji="1" lang="zh-CN" altLang="en-US" dirty="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F5F1542A-5152-1441-9708-B81647D5F432}"/>
              </a:ext>
            </a:extLst>
          </p:cNvPr>
          <p:cNvGrpSpPr/>
          <p:nvPr/>
        </p:nvGrpSpPr>
        <p:grpSpPr>
          <a:xfrm>
            <a:off x="492010" y="2953664"/>
            <a:ext cx="8265340" cy="2791616"/>
            <a:chOff x="553605" y="3162927"/>
            <a:chExt cx="8265340" cy="2791616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0F9CEF0-17E1-804F-82E6-1E35104C7250}"/>
                </a:ext>
              </a:extLst>
            </p:cNvPr>
            <p:cNvSpPr txBox="1"/>
            <p:nvPr/>
          </p:nvSpPr>
          <p:spPr>
            <a:xfrm>
              <a:off x="553605" y="3369220"/>
              <a:ext cx="8036174" cy="25853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 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wr.wr.rdma.rkey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...,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B7D9EBAF-951A-2A4F-853C-E59CEE95F017}"/>
                </a:ext>
              </a:extLst>
            </p:cNvPr>
            <p:cNvGrpSpPr/>
            <p:nvPr/>
          </p:nvGrpSpPr>
          <p:grpSpPr>
            <a:xfrm>
              <a:off x="8249560" y="3162927"/>
              <a:ext cx="569385" cy="390959"/>
              <a:chOff x="884359" y="569060"/>
              <a:chExt cx="105063" cy="390959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16450B0-7B0D-8442-A1C5-6B9C086F1141}"/>
                  </a:ext>
                </a:extLst>
              </p:cNvPr>
              <p:cNvSpPr/>
              <p:nvPr/>
            </p:nvSpPr>
            <p:spPr>
              <a:xfrm>
                <a:off x="884359" y="590687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97A6E817-B6FF-F542-86B1-8E7940FC0B90}"/>
                  </a:ext>
                </a:extLst>
              </p:cNvPr>
              <p:cNvSpPr/>
              <p:nvPr/>
            </p:nvSpPr>
            <p:spPr>
              <a:xfrm>
                <a:off x="884359" y="569060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3B7F10C9-90E9-CB47-B0AC-BC1E91B93540}"/>
              </a:ext>
            </a:extLst>
          </p:cNvPr>
          <p:cNvSpPr txBox="1"/>
          <p:nvPr/>
        </p:nvSpPr>
        <p:spPr>
          <a:xfrm>
            <a:off x="2521887" y="922269"/>
            <a:ext cx="132421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One-sided </a:t>
            </a:r>
          </a:p>
          <a:p>
            <a:r>
              <a:rPr kumimoji="1" lang="en" altLang="zh-CN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Request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B08ECAB4-84E3-7245-8BBF-9FAE07B6500E}"/>
              </a:ext>
            </a:extLst>
          </p:cNvPr>
          <p:cNvSpPr/>
          <p:nvPr/>
        </p:nvSpPr>
        <p:spPr>
          <a:xfrm>
            <a:off x="1607604" y="2821792"/>
            <a:ext cx="228092" cy="281331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任意形状 36">
            <a:extLst>
              <a:ext uri="{FF2B5EF4-FFF2-40B4-BE49-F238E27FC236}">
                <a16:creationId xmlns:a16="http://schemas.microsoft.com/office/drawing/2014/main" id="{0DA48456-6547-5C48-81AD-41DD32298858}"/>
              </a:ext>
            </a:extLst>
          </p:cNvPr>
          <p:cNvSpPr/>
          <p:nvPr/>
        </p:nvSpPr>
        <p:spPr>
          <a:xfrm>
            <a:off x="201349" y="2953664"/>
            <a:ext cx="1437446" cy="2483307"/>
          </a:xfrm>
          <a:custGeom>
            <a:avLst/>
            <a:gdLst>
              <a:gd name="connsiteX0" fmla="*/ 392417 w 1437446"/>
              <a:gd name="connsiteY0" fmla="*/ 2366481 h 2483307"/>
              <a:gd name="connsiteX1" fmla="*/ 95534 w 1437446"/>
              <a:gd name="connsiteY1" fmla="*/ 2437733 h 2483307"/>
              <a:gd name="connsiteX2" fmla="*/ 107409 w 1437446"/>
              <a:gd name="connsiteY2" fmla="*/ 1760840 h 2483307"/>
              <a:gd name="connsiteX3" fmla="*/ 95534 w 1437446"/>
              <a:gd name="connsiteY3" fmla="*/ 205172 h 2483307"/>
              <a:gd name="connsiteX4" fmla="*/ 1437446 w 1437446"/>
              <a:gd name="connsiteY4" fmla="*/ 62668 h 2483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37446" h="2483307">
                <a:moveTo>
                  <a:pt x="392417" y="2366481"/>
                </a:moveTo>
                <a:cubicBezTo>
                  <a:pt x="267726" y="2452577"/>
                  <a:pt x="143035" y="2538673"/>
                  <a:pt x="95534" y="2437733"/>
                </a:cubicBezTo>
                <a:cubicBezTo>
                  <a:pt x="48033" y="2336793"/>
                  <a:pt x="107409" y="2132933"/>
                  <a:pt x="107409" y="1760840"/>
                </a:cubicBezTo>
                <a:cubicBezTo>
                  <a:pt x="107409" y="1388747"/>
                  <a:pt x="-126139" y="488201"/>
                  <a:pt x="95534" y="205172"/>
                </a:cubicBezTo>
                <a:cubicBezTo>
                  <a:pt x="317207" y="-77857"/>
                  <a:pt x="877326" y="-7595"/>
                  <a:pt x="1437446" y="62668"/>
                </a:cubicBezTo>
              </a:path>
            </a:pathLst>
          </a:custGeom>
          <a:noFill/>
          <a:ln w="1905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404054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96</a:t>
            </a:fld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5BC79FA8-636B-E949-8D5A-D290937BF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6FFFF07-8FDE-AF4D-9EF3-659E25DCE231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BD4DF490-9E5C-7945-B316-F501CC6F2A8D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9A19087A-DBCA-484D-8A14-FB3BDD9A2F73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D7642D38-2553-504F-A12F-A01D99AF1E0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3658FB72-C8BA-D940-B357-A8F00C01DE64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 43">
              <a:extLst>
                <a:ext uri="{FF2B5EF4-FFF2-40B4-BE49-F238E27FC236}">
                  <a16:creationId xmlns:a16="http://schemas.microsoft.com/office/drawing/2014/main" id="{68488584-EE68-C342-9C97-7A9D57F67D3A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49CD430-EDAB-C242-81E9-6A55BF0E6D91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637C7E9-2C74-C847-8E39-95C7906D98FF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99F5694-E744-3640-92DE-C47A283F833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53A86DF0-4C1E-A740-A991-AC46B4635F53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4CF5508-9A0B-194F-87A2-378673EF5394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0D842D46-D21E-A947-A3B4-3E327DD6856B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9064BB1-CB59-B147-9AE3-9D792F14B1C7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F0E2FAF-B158-A54C-88EB-68D4FD45EA5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398DDAA-722B-014E-8AA0-3C9AAFC543A4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52513C4-641B-BD44-8126-C41EEB510208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7E1918F-224D-7845-A96F-63EF3507EA34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E779C77D-D540-244E-B1FA-A48C9421BC12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07076DEE-129E-D244-8D70-027D0434EEAB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7BF1DAC-62A3-6240-9850-34A5A14D353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91D1499B-27F6-8847-BA94-97B292B990AC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43DF155-6D78-884E-9275-A2B0C48A2B91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3330D31-13D2-1344-A022-654622269AA2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056CD8EE-0BCA-D140-B36E-8098E84E84A3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AD1424DA-B6D2-0B44-AA0A-286261AC96B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ECC766D3-C3B3-8842-8F50-FF8D82A9784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9FAC1D0E-467C-3D41-B5A2-AF8DE5787DDD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B4C894CD-E9DA-F04F-8187-66BECD1E5B38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0288116D-28C6-E640-906A-8335B329F8C4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39ED0916-2978-8441-B7DF-F5D673282AAD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FFF6297B-CF50-3545-94E3-F1109E31E7AC}"/>
              </a:ext>
            </a:extLst>
          </p:cNvPr>
          <p:cNvSpPr/>
          <p:nvPr/>
        </p:nvSpPr>
        <p:spPr>
          <a:xfrm rot="5400000">
            <a:off x="7140599" y="2753368"/>
            <a:ext cx="300082" cy="952217"/>
          </a:xfrm>
          <a:prstGeom prst="rightBrace">
            <a:avLst/>
          </a:prstGeom>
          <a:ln w="19050">
            <a:solidFill>
              <a:srgbClr val="C00000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7E9AE5-F07B-434C-B387-3E64F7560880}"/>
              </a:ext>
            </a:extLst>
          </p:cNvPr>
          <p:cNvSpPr txBox="1"/>
          <p:nvPr/>
        </p:nvSpPr>
        <p:spPr>
          <a:xfrm>
            <a:off x="6457759" y="2283609"/>
            <a:ext cx="2112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4.1 Lookup the table 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590B2AE-1BF3-8343-82D5-5C710756CE37}"/>
              </a:ext>
            </a:extLst>
          </p:cNvPr>
          <p:cNvSpPr txBox="1"/>
          <p:nvPr/>
        </p:nvSpPr>
        <p:spPr>
          <a:xfrm>
            <a:off x="6457759" y="2539702"/>
            <a:ext cx="2112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4.2 Check the </a:t>
            </a:r>
            <a:r>
              <a:rPr kumimoji="1" lang="en-US" altLang="zh-CN" sz="1350" b="1" dirty="0" err="1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rkey</a:t>
            </a:r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kumimoji="1" lang="en-US" altLang="zh-CN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4.3 Do the write</a:t>
            </a:r>
            <a:endParaRPr kumimoji="1" lang="zh-CN" altLang="en-US" sz="1350" b="1" dirty="0">
              <a:solidFill>
                <a:srgbClr val="C00000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658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8997D6-89AC-C843-9024-5DC1090AB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One-sided RDMA with Memory Registration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999AEC-952E-2B4D-9731-85EAF4F6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5BC79FA8-636B-E949-8D5A-D290937BF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F6FFFF07-8FDE-AF4D-9EF3-659E25DCE231}"/>
              </a:ext>
            </a:extLst>
          </p:cNvPr>
          <p:cNvGrpSpPr/>
          <p:nvPr/>
        </p:nvGrpSpPr>
        <p:grpSpPr>
          <a:xfrm>
            <a:off x="1323714" y="1489348"/>
            <a:ext cx="7006980" cy="2955615"/>
            <a:chOff x="946318" y="2836202"/>
            <a:chExt cx="7006980" cy="2955615"/>
          </a:xfrm>
        </p:grpSpPr>
        <p:cxnSp>
          <p:nvCxnSpPr>
            <p:cNvPr id="10" name="直线连接符 9">
              <a:extLst>
                <a:ext uri="{FF2B5EF4-FFF2-40B4-BE49-F238E27FC236}">
                  <a16:creationId xmlns:a16="http://schemas.microsoft.com/office/drawing/2014/main" id="{BD4DF490-9E5C-7945-B316-F501CC6F2A8D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10">
              <a:extLst>
                <a:ext uri="{FF2B5EF4-FFF2-40B4-BE49-F238E27FC236}">
                  <a16:creationId xmlns:a16="http://schemas.microsoft.com/office/drawing/2014/main" id="{9A19087A-DBCA-484D-8A14-FB3BDD9A2F73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1">
              <a:extLst>
                <a:ext uri="{FF2B5EF4-FFF2-40B4-BE49-F238E27FC236}">
                  <a16:creationId xmlns:a16="http://schemas.microsoft.com/office/drawing/2014/main" id="{D7642D38-2553-504F-A12F-A01D99AF1E0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2">
              <a:extLst>
                <a:ext uri="{FF2B5EF4-FFF2-40B4-BE49-F238E27FC236}">
                  <a16:creationId xmlns:a16="http://schemas.microsoft.com/office/drawing/2014/main" id="{3658FB72-C8BA-D940-B357-A8F00C01DE64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 43">
              <a:extLst>
                <a:ext uri="{FF2B5EF4-FFF2-40B4-BE49-F238E27FC236}">
                  <a16:creationId xmlns:a16="http://schemas.microsoft.com/office/drawing/2014/main" id="{68488584-EE68-C342-9C97-7A9D57F67D3A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49CD430-EDAB-C242-81E9-6A55BF0E6D91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id="{2637C7E9-2C74-C847-8E39-95C7906D98FF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C99F5694-E744-3640-92DE-C47A283F833E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53A86DF0-4C1E-A740-A991-AC46B4635F53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4CF5508-9A0B-194F-87A2-378673EF5394}"/>
                </a:ext>
              </a:extLst>
            </p:cNvPr>
            <p:cNvSpPr txBox="1"/>
            <p:nvPr/>
          </p:nvSpPr>
          <p:spPr>
            <a:xfrm>
              <a:off x="965977" y="3658704"/>
              <a:ext cx="205552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6" name="任意形状 15">
              <a:extLst>
                <a:ext uri="{FF2B5EF4-FFF2-40B4-BE49-F238E27FC236}">
                  <a16:creationId xmlns:a16="http://schemas.microsoft.com/office/drawing/2014/main" id="{0D842D46-D21E-A947-A3B4-3E327DD6856B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19064BB1-CB59-B147-9AE3-9D792F14B1C7}"/>
                </a:ext>
              </a:extLst>
            </p:cNvPr>
            <p:cNvSpPr txBox="1"/>
            <p:nvPr/>
          </p:nvSpPr>
          <p:spPr>
            <a:xfrm>
              <a:off x="1228397" y="4116767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b="1" dirty="0">
                  <a:solidFill>
                    <a:srgbClr val="C00000"/>
                  </a:solidFill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b="1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7F0E2FAF-B158-A54C-88EB-68D4FD45EA59}"/>
                </a:ext>
              </a:extLst>
            </p:cNvPr>
            <p:cNvSpPr txBox="1"/>
            <p:nvPr/>
          </p:nvSpPr>
          <p:spPr>
            <a:xfrm>
              <a:off x="5841120" y="4778245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398DDAA-722B-014E-8AA0-3C9AAFC543A4}"/>
                </a:ext>
              </a:extLst>
            </p:cNvPr>
            <p:cNvSpPr txBox="1"/>
            <p:nvPr/>
          </p:nvSpPr>
          <p:spPr>
            <a:xfrm>
              <a:off x="946318" y="5257825"/>
              <a:ext cx="2426437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B52513C4-641B-BD44-8126-C41EEB510208}"/>
                </a:ext>
              </a:extLst>
            </p:cNvPr>
            <p:cNvSpPr/>
            <p:nvPr/>
          </p:nvSpPr>
          <p:spPr>
            <a:xfrm>
              <a:off x="3057349" y="2836202"/>
              <a:ext cx="1102268" cy="20000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Requester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7E1918F-224D-7845-A96F-63EF3507EA34}"/>
                </a:ext>
              </a:extLst>
            </p:cNvPr>
            <p:cNvSpPr/>
            <p:nvPr/>
          </p:nvSpPr>
          <p:spPr>
            <a:xfrm>
              <a:off x="4839910" y="2840676"/>
              <a:ext cx="1102268" cy="200003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300" dirty="0">
                  <a:solidFill>
                    <a:schemeClr val="tx1"/>
                  </a:solidFill>
                  <a:latin typeface="Century Gothic" charset="0"/>
                  <a:ea typeface="Century Gothic" charset="0"/>
                  <a:cs typeface="Century Gothic" charset="0"/>
                </a:rPr>
                <a:t>Responder</a:t>
              </a:r>
              <a:endParaRPr kumimoji="1" lang="zh-CN" altLang="en-US" sz="1300" dirty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2" name="任意形状 21">
              <a:extLst>
                <a:ext uri="{FF2B5EF4-FFF2-40B4-BE49-F238E27FC236}">
                  <a16:creationId xmlns:a16="http://schemas.microsoft.com/office/drawing/2014/main" id="{E779C77D-D540-244E-B1FA-A48C9421BC12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23" name="直线箭头连接符 22">
              <a:extLst>
                <a:ext uri="{FF2B5EF4-FFF2-40B4-BE49-F238E27FC236}">
                  <a16:creationId xmlns:a16="http://schemas.microsoft.com/office/drawing/2014/main" id="{07076DEE-129E-D244-8D70-027D0434EEAB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7BF1DAC-62A3-6240-9850-34A5A14D353B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任意形状 24">
              <a:extLst>
                <a:ext uri="{FF2B5EF4-FFF2-40B4-BE49-F238E27FC236}">
                  <a16:creationId xmlns:a16="http://schemas.microsoft.com/office/drawing/2014/main" id="{91D1499B-27F6-8847-BA94-97B292B990AC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443DF155-6D78-884E-9275-A2B0C48A2B91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E3330D31-13D2-1344-A022-654622269AA2}"/>
                </a:ext>
              </a:extLst>
            </p:cNvPr>
            <p:cNvSpPr txBox="1"/>
            <p:nvPr/>
          </p:nvSpPr>
          <p:spPr>
            <a:xfrm>
              <a:off x="1249962" y="4503176"/>
              <a:ext cx="229096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8" name="任意形状 27">
              <a:extLst>
                <a:ext uri="{FF2B5EF4-FFF2-40B4-BE49-F238E27FC236}">
                  <a16:creationId xmlns:a16="http://schemas.microsoft.com/office/drawing/2014/main" id="{056CD8EE-0BCA-D140-B36E-8098E84E84A3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9" name="Oval 22">
              <a:extLst>
                <a:ext uri="{FF2B5EF4-FFF2-40B4-BE49-F238E27FC236}">
                  <a16:creationId xmlns:a16="http://schemas.microsoft.com/office/drawing/2014/main" id="{AD1424DA-B6D2-0B44-AA0A-286261AC96B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0" name="Oval 22">
              <a:extLst>
                <a:ext uri="{FF2B5EF4-FFF2-40B4-BE49-F238E27FC236}">
                  <a16:creationId xmlns:a16="http://schemas.microsoft.com/office/drawing/2014/main" id="{ECC766D3-C3B3-8842-8F50-FF8D82A97842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9FAC1D0E-467C-3D41-B5A2-AF8DE5787DDD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2" name="Oval 22">
              <a:extLst>
                <a:ext uri="{FF2B5EF4-FFF2-40B4-BE49-F238E27FC236}">
                  <a16:creationId xmlns:a16="http://schemas.microsoft.com/office/drawing/2014/main" id="{B4C894CD-E9DA-F04F-8187-66BECD1E5B38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3" name="Oval 22">
              <a:extLst>
                <a:ext uri="{FF2B5EF4-FFF2-40B4-BE49-F238E27FC236}">
                  <a16:creationId xmlns:a16="http://schemas.microsoft.com/office/drawing/2014/main" id="{0288116D-28C6-E640-906A-8335B329F8C4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4" name="Oval 22">
              <a:extLst>
                <a:ext uri="{FF2B5EF4-FFF2-40B4-BE49-F238E27FC236}">
                  <a16:creationId xmlns:a16="http://schemas.microsoft.com/office/drawing/2014/main" id="{39ED0916-2978-8441-B7DF-F5D673282AAD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  <p:sp>
        <p:nvSpPr>
          <p:cNvPr id="8" name="右大括号 7">
            <a:extLst>
              <a:ext uri="{FF2B5EF4-FFF2-40B4-BE49-F238E27FC236}">
                <a16:creationId xmlns:a16="http://schemas.microsoft.com/office/drawing/2014/main" id="{FFF6297B-CF50-3545-94E3-F1109E31E7AC}"/>
              </a:ext>
            </a:extLst>
          </p:cNvPr>
          <p:cNvSpPr/>
          <p:nvPr/>
        </p:nvSpPr>
        <p:spPr>
          <a:xfrm rot="5400000">
            <a:off x="7140599" y="2753368"/>
            <a:ext cx="300082" cy="952217"/>
          </a:xfrm>
          <a:prstGeom prst="rightBrace">
            <a:avLst/>
          </a:prstGeom>
          <a:ln w="19050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7E9AE5-F07B-434C-B387-3E64F7560880}"/>
              </a:ext>
            </a:extLst>
          </p:cNvPr>
          <p:cNvSpPr txBox="1"/>
          <p:nvPr/>
        </p:nvSpPr>
        <p:spPr>
          <a:xfrm>
            <a:off x="6457759" y="2283609"/>
            <a:ext cx="21121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4.1 Lookup the table 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590B2AE-1BF3-8343-82D5-5C710756CE37}"/>
              </a:ext>
            </a:extLst>
          </p:cNvPr>
          <p:cNvSpPr txBox="1"/>
          <p:nvPr/>
        </p:nvSpPr>
        <p:spPr>
          <a:xfrm>
            <a:off x="6457759" y="2539702"/>
            <a:ext cx="21121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4.2 Check the </a:t>
            </a:r>
            <a:r>
              <a:rPr kumimoji="1" lang="en-US" altLang="zh-CN" sz="1350" dirty="0" err="1">
                <a:latin typeface="Century Gothic" charset="0"/>
                <a:ea typeface="Century Gothic" charset="0"/>
                <a:cs typeface="Century Gothic" charset="0"/>
              </a:rPr>
              <a:t>rkey</a:t>
            </a:r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 </a:t>
            </a:r>
          </a:p>
          <a:p>
            <a:r>
              <a:rPr kumimoji="1" lang="en-US" altLang="zh-CN" sz="1350" dirty="0">
                <a:latin typeface="Century Gothic" charset="0"/>
                <a:ea typeface="Century Gothic" charset="0"/>
                <a:cs typeface="Century Gothic" charset="0"/>
              </a:rPr>
              <a:t>4.3 Do the write</a:t>
            </a:r>
            <a:endParaRPr kumimoji="1" lang="zh-CN" altLang="en-US" sz="1350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220FE943-51EC-2C48-BC34-339B91D0F13B}"/>
              </a:ext>
            </a:extLst>
          </p:cNvPr>
          <p:cNvGrpSpPr/>
          <p:nvPr/>
        </p:nvGrpSpPr>
        <p:grpSpPr>
          <a:xfrm>
            <a:off x="2146475" y="4717558"/>
            <a:ext cx="5128130" cy="584785"/>
            <a:chOff x="897384" y="984107"/>
            <a:chExt cx="1507295" cy="584785"/>
          </a:xfrm>
        </p:grpSpPr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633EECB1-9F2F-224A-B4DA-38C480328FCA}"/>
                </a:ext>
              </a:extLst>
            </p:cNvPr>
            <p:cNvSpPr/>
            <p:nvPr/>
          </p:nvSpPr>
          <p:spPr>
            <a:xfrm>
              <a:off x="897384" y="984107"/>
              <a:ext cx="1422780" cy="584785"/>
            </a:xfrm>
            <a:prstGeom prst="rect">
              <a:avLst/>
            </a:prstGeom>
            <a:solidFill>
              <a:srgbClr val="FFE6FE"/>
            </a:solidFill>
            <a:ln w="12700">
              <a:solidFill>
                <a:schemeClr val="tx1"/>
              </a:solidFill>
              <a:tailEnd type="arrow" w="lg" len="lg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D2D7AFE1-5193-D04A-A0DA-6A8E7488A59B}"/>
                </a:ext>
              </a:extLst>
            </p:cNvPr>
            <p:cNvSpPr/>
            <p:nvPr/>
          </p:nvSpPr>
          <p:spPr>
            <a:xfrm>
              <a:off x="1025907" y="1110173"/>
              <a:ext cx="137877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cs typeface="Consolas" panose="020B0609020204030204" pitchFamily="49" charset="0"/>
                </a:rPr>
                <a:t>Question: what about the local DMA? </a:t>
              </a:r>
              <a:endParaRPr lang="zh-CN" altLang="en-US" dirty="0">
                <a:cs typeface="Consolas" panose="020B06090202040302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071381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AD1D8D-4DCA-544B-88C1-90E3DCB23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Local RDMA access also needs MR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D168E6-E65A-5C45-BDC7-317A5D704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same API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</a:p>
          <a:p>
            <a:pPr lvl="1"/>
            <a:r>
              <a:rPr kumimoji="1" lang="en-US" altLang="zh-CN" dirty="0">
                <a:cs typeface="Consolas" panose="020B0609020204030204" pitchFamily="49" charset="0"/>
              </a:rPr>
              <a:t>Will return two keys: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lkey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rkey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2"/>
            <a:r>
              <a:rPr kumimoji="1" lang="en-US" altLang="zh-CN" sz="1800" dirty="0" err="1">
                <a:cs typeface="Consolas" panose="020B0609020204030204" pitchFamily="49" charset="0"/>
              </a:rPr>
              <a:t>Lkey</a:t>
            </a:r>
            <a:r>
              <a:rPr kumimoji="1" lang="en-US" altLang="zh-CN" sz="1800" dirty="0">
                <a:cs typeface="Consolas" panose="020B0609020204030204" pitchFamily="49" charset="0"/>
              </a:rPr>
              <a:t> is used for local accesses</a:t>
            </a:r>
          </a:p>
          <a:p>
            <a:pPr lvl="2"/>
            <a:r>
              <a:rPr kumimoji="1" lang="en-US" altLang="zh-CN" sz="1800" dirty="0" err="1">
                <a:cs typeface="Consolas" panose="020B0609020204030204" pitchFamily="49" charset="0"/>
              </a:rPr>
              <a:t>Rkey</a:t>
            </a:r>
            <a:r>
              <a:rPr kumimoji="1" lang="en-US" altLang="zh-CN" sz="1800" dirty="0">
                <a:cs typeface="Consolas" panose="020B0609020204030204" pitchFamily="49" charset="0"/>
              </a:rPr>
              <a:t> is used for remote accesses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DE3947-FD34-5E46-A0B7-FF94D2D85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6B3B4EE6-CC42-C445-97CB-A506BF37AA62}"/>
              </a:ext>
            </a:extLst>
          </p:cNvPr>
          <p:cNvGrpSpPr/>
          <p:nvPr/>
        </p:nvGrpSpPr>
        <p:grpSpPr>
          <a:xfrm>
            <a:off x="457200" y="2546627"/>
            <a:ext cx="8586195" cy="2939507"/>
            <a:chOff x="553605" y="3015036"/>
            <a:chExt cx="8586195" cy="2939507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E6F54EB9-0D4D-3249-A2AA-5B9A12BF706B}"/>
                </a:ext>
              </a:extLst>
            </p:cNvPr>
            <p:cNvSpPr txBox="1"/>
            <p:nvPr/>
          </p:nvSpPr>
          <p:spPr>
            <a:xfrm>
              <a:off x="553605" y="3369220"/>
              <a:ext cx="8289449" cy="258532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ibv_sge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list = {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src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length=size,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lkey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struct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ibv_send_wr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{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sg_list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&amp;list,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op_code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IBV_WR_RDMA_WRITE,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to the the one-sided WRITE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wr.wr.rdma.remote_addr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dst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  .</a:t>
              </a:r>
              <a:r>
                <a:rPr kumimoji="1" lang="en-US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wr.wr.rdma.rkey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= ..., </a:t>
              </a:r>
            </a:p>
            <a:p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..., </a:t>
              </a:r>
              <a:r>
                <a:rPr kumimoji="1" lang="en-US" altLang="zh-CN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other fields</a:t>
              </a:r>
              <a:endParaRPr kumimoji="1" lang="en-US" altLang="zh-CN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}; </a:t>
              </a:r>
            </a:p>
            <a:p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ibv_post_send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(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bob_qp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&amp;</a:t>
              </a:r>
              <a:r>
                <a:rPr kumimoji="1" lang="en" altLang="zh-CN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wr</a:t>
              </a:r>
              <a:r>
                <a:rPr kumimoji="1" lang="en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, ...); </a:t>
              </a:r>
              <a:r>
                <a:rPr kumimoji="1" lang="en-US" altLang="zh-CN" b="1" dirty="0">
                  <a:solidFill>
                    <a:srgbClr val="00B05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// send queue</a:t>
              </a:r>
              <a:endParaRPr kumimoji="1" lang="zh-CN" altLang="en-US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C9D423C-3181-A945-9709-3DE1F19464D3}"/>
                </a:ext>
              </a:extLst>
            </p:cNvPr>
            <p:cNvGrpSpPr/>
            <p:nvPr/>
          </p:nvGrpSpPr>
          <p:grpSpPr>
            <a:xfrm>
              <a:off x="8558362" y="3015036"/>
              <a:ext cx="581438" cy="423751"/>
              <a:chOff x="941339" y="421169"/>
              <a:chExt cx="107287" cy="423751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8785E9AA-929A-3C40-9DBF-A12116B4A464}"/>
                  </a:ext>
                </a:extLst>
              </p:cNvPr>
              <p:cNvSpPr/>
              <p:nvPr/>
            </p:nvSpPr>
            <p:spPr>
              <a:xfrm>
                <a:off x="941339" y="475588"/>
                <a:ext cx="105063" cy="369332"/>
              </a:xfrm>
              <a:prstGeom prst="rect">
                <a:avLst/>
              </a:prstGeom>
              <a:solidFill>
                <a:srgbClr val="FFE6FE"/>
              </a:solidFill>
              <a:ln w="12700">
                <a:solidFill>
                  <a:schemeClr val="tx1"/>
                </a:solidFill>
                <a:tailEnd type="arrow" w="lg" len="lg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E9ADD505-70BB-1542-B476-9E19AD77B8B0}"/>
                  </a:ext>
                </a:extLst>
              </p:cNvPr>
              <p:cNvSpPr/>
              <p:nvPr/>
            </p:nvSpPr>
            <p:spPr>
              <a:xfrm>
                <a:off x="943563" y="421169"/>
                <a:ext cx="1050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kumimoji="1" lang="en-US" altLang="zh-CN" dirty="0">
                    <a:cs typeface="Consolas" panose="020B0609020204030204" pitchFamily="49" charset="0"/>
                  </a:rPr>
                  <a:t>bob</a:t>
                </a:r>
                <a:endParaRPr lang="zh-CN" altLang="en-US" dirty="0">
                  <a:cs typeface="Consolas" panose="020B0609020204030204" pitchFamily="49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62980349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F4EE9C-B706-584C-BDE7-8DFA4127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where is the mapping table stored?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CBCC94-AF00-A249-A611-08635DD8ED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Stored in DRAM </a:t>
            </a:r>
          </a:p>
          <a:p>
            <a:pPr lvl="1"/>
            <a:r>
              <a:rPr kumimoji="1" lang="en-US" altLang="zh-CN" dirty="0"/>
              <a:t>Problem: NIC will use one DMA to fetch for the check (inefficient!) </a:t>
            </a:r>
          </a:p>
          <a:p>
            <a:r>
              <a:rPr kumimoji="1" lang="en-US" altLang="zh-CN" dirty="0"/>
              <a:t>NIC will uses a small SRAM for the cache</a:t>
            </a:r>
          </a:p>
          <a:p>
            <a:pPr lvl="1"/>
            <a:r>
              <a:rPr kumimoji="1" lang="en-US" altLang="zh-CN" dirty="0"/>
              <a:t>Avoiding extra lookups for the MR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8E987C-B117-B546-B12D-4805F4D2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99</a:t>
            </a:fld>
            <a:endParaRPr lang="zh-CN" altLang="en-US" dirty="0"/>
          </a:p>
        </p:txBody>
      </p:sp>
      <p:pic>
        <p:nvPicPr>
          <p:cNvPr id="5" name="Picture 2" descr="Nic（局域网中最基本的部件）_百度百科">
            <a:extLst>
              <a:ext uri="{FF2B5EF4-FFF2-40B4-BE49-F238E27FC236}">
                <a16:creationId xmlns:a16="http://schemas.microsoft.com/office/drawing/2014/main" id="{BBADC558-E40E-A044-A75D-83F83833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136" y="3440441"/>
            <a:ext cx="1809634" cy="1809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A7D5C8D-DACC-DF4A-A734-3A46528F6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103" y="2844865"/>
            <a:ext cx="1075070" cy="107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1945558-6D86-634D-A3D1-B6382CD10C6D}"/>
              </a:ext>
            </a:extLst>
          </p:cNvPr>
          <p:cNvSpPr txBox="1"/>
          <p:nvPr/>
        </p:nvSpPr>
        <p:spPr>
          <a:xfrm>
            <a:off x="7499822" y="3363761"/>
            <a:ext cx="6848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Alice</a:t>
            </a:r>
            <a:endParaRPr kumimoji="1"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711756-99E7-8E4F-B37E-1BD377580054}"/>
              </a:ext>
            </a:extLst>
          </p:cNvPr>
          <p:cNvSpPr txBox="1"/>
          <p:nvPr/>
        </p:nvSpPr>
        <p:spPr>
          <a:xfrm>
            <a:off x="6278438" y="4756562"/>
            <a:ext cx="8643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DRAM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BBD50D-88F7-0843-B73D-805937165C08}"/>
              </a:ext>
            </a:extLst>
          </p:cNvPr>
          <p:cNvSpPr/>
          <p:nvPr/>
        </p:nvSpPr>
        <p:spPr>
          <a:xfrm>
            <a:off x="5512320" y="4503600"/>
            <a:ext cx="2376264" cy="25288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D6421B9-E173-304E-A361-2E1343F508E3}"/>
              </a:ext>
            </a:extLst>
          </p:cNvPr>
          <p:cNvSpPr txBox="1"/>
          <p:nvPr/>
        </p:nvSpPr>
        <p:spPr>
          <a:xfrm>
            <a:off x="7405760" y="4059890"/>
            <a:ext cx="5950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End</a:t>
            </a:r>
            <a:endParaRPr kumimoji="1" lang="zh-CN" altLang="en-US" dirty="0"/>
          </a:p>
        </p:txBody>
      </p:sp>
      <p:sp>
        <p:nvSpPr>
          <p:cNvPr id="11" name="任意形状 10">
            <a:extLst>
              <a:ext uri="{FF2B5EF4-FFF2-40B4-BE49-F238E27FC236}">
                <a16:creationId xmlns:a16="http://schemas.microsoft.com/office/drawing/2014/main" id="{49486391-248C-EA40-B911-2167BA68E334}"/>
              </a:ext>
            </a:extLst>
          </p:cNvPr>
          <p:cNvSpPr/>
          <p:nvPr/>
        </p:nvSpPr>
        <p:spPr>
          <a:xfrm>
            <a:off x="4499992" y="2612523"/>
            <a:ext cx="1675177" cy="910291"/>
          </a:xfrm>
          <a:custGeom>
            <a:avLst/>
            <a:gdLst>
              <a:gd name="connsiteX0" fmla="*/ 1710047 w 1710047"/>
              <a:gd name="connsiteY0" fmla="*/ 510686 h 510686"/>
              <a:gd name="connsiteX1" fmla="*/ 1163782 w 1710047"/>
              <a:gd name="connsiteY1" fmla="*/ 47 h 510686"/>
              <a:gd name="connsiteX2" fmla="*/ 0 w 1710047"/>
              <a:gd name="connsiteY2" fmla="*/ 486936 h 510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0047" h="510686">
                <a:moveTo>
                  <a:pt x="1710047" y="510686"/>
                </a:moveTo>
                <a:cubicBezTo>
                  <a:pt x="1579418" y="257345"/>
                  <a:pt x="1448790" y="4005"/>
                  <a:pt x="1163782" y="47"/>
                </a:cubicBezTo>
                <a:cubicBezTo>
                  <a:pt x="878774" y="-3911"/>
                  <a:pt x="439387" y="241512"/>
                  <a:pt x="0" y="4869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8747CC0-02A2-6A42-9A82-D23081D7A937}"/>
              </a:ext>
            </a:extLst>
          </p:cNvPr>
          <p:cNvSpPr txBox="1"/>
          <p:nvPr/>
        </p:nvSpPr>
        <p:spPr>
          <a:xfrm>
            <a:off x="5115180" y="2158060"/>
            <a:ext cx="413764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ibv_reg_mr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(..., start, end– start,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access_flags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  <a:endParaRPr lang="zh-CN" altLang="en-US" dirty="0"/>
          </a:p>
        </p:txBody>
      </p:sp>
      <p:graphicFrame>
        <p:nvGraphicFramePr>
          <p:cNvPr id="13" name="表格 14">
            <a:extLst>
              <a:ext uri="{FF2B5EF4-FFF2-40B4-BE49-F238E27FC236}">
                <a16:creationId xmlns:a16="http://schemas.microsoft.com/office/drawing/2014/main" id="{C42379D4-34D3-2C44-AC98-37AAD564C08E}"/>
              </a:ext>
            </a:extLst>
          </p:cNvPr>
          <p:cNvGraphicFramePr>
            <a:graphicFrameLocks noGrp="1"/>
          </p:cNvGraphicFramePr>
          <p:nvPr/>
        </p:nvGraphicFramePr>
        <p:xfrm>
          <a:off x="956678" y="3870102"/>
          <a:ext cx="1468715" cy="10972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75702">
                  <a:extLst>
                    <a:ext uri="{9D8B030D-6E8A-4147-A177-3AD203B41FA5}">
                      <a16:colId xmlns:a16="http://schemas.microsoft.com/office/drawing/2014/main" val="278003688"/>
                    </a:ext>
                  </a:extLst>
                </a:gridCol>
                <a:gridCol w="593013">
                  <a:extLst>
                    <a:ext uri="{9D8B030D-6E8A-4147-A177-3AD203B41FA5}">
                      <a16:colId xmlns:a16="http://schemas.microsoft.com/office/drawing/2014/main" val="646667095"/>
                    </a:ext>
                  </a:extLst>
                </a:gridCol>
              </a:tblGrid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745853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096072"/>
                  </a:ext>
                </a:extLst>
              </a:tr>
              <a:tr h="303932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9246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2DA3F3B4-36FF-F84C-8516-CE0A33270E62}"/>
              </a:ext>
            </a:extLst>
          </p:cNvPr>
          <p:cNvSpPr txBox="1"/>
          <p:nvPr/>
        </p:nvSpPr>
        <p:spPr>
          <a:xfrm>
            <a:off x="600964" y="5112296"/>
            <a:ext cx="48154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Virtual – Physical mapping</a:t>
            </a:r>
            <a:endParaRPr lang="zh-CN" altLang="en-US" dirty="0"/>
          </a:p>
        </p:txBody>
      </p:sp>
      <p:sp>
        <p:nvSpPr>
          <p:cNvPr id="15" name="左箭头 14">
            <a:extLst>
              <a:ext uri="{FF2B5EF4-FFF2-40B4-BE49-F238E27FC236}">
                <a16:creationId xmlns:a16="http://schemas.microsoft.com/office/drawing/2014/main" id="{DEB21B74-EB36-354C-BBE6-C1979BCCAD4E}"/>
              </a:ext>
            </a:extLst>
          </p:cNvPr>
          <p:cNvSpPr/>
          <p:nvPr/>
        </p:nvSpPr>
        <p:spPr>
          <a:xfrm>
            <a:off x="2681305" y="4162779"/>
            <a:ext cx="593971" cy="511926"/>
          </a:xfrm>
          <a:prstGeom prst="lef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58637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DD72B5-D564-4748-AF16-C616A46C5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 summary of RDMA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8D77E7-CFF6-3241-82FF-D77B184BB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We use one-sided RDMA WRITE as an example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MMIO: 200-800ns (on Intel x864 machines)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+ (4) DMA: (about) 1us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-US" altLang="zh-CN" dirty="0"/>
              <a:t>+ (5): network, depends on the distance &amp; speed of light </a:t>
            </a:r>
          </a:p>
          <a:p>
            <a:pPr marL="857250" lvl="2" indent="0">
              <a:buNone/>
            </a:pPr>
            <a:r>
              <a:rPr kumimoji="1" lang="en-US" altLang="zh-CN" sz="1800" dirty="0"/>
              <a:t>&lt;&lt; 1us in rack-scale clusters</a:t>
            </a:r>
          </a:p>
          <a:p>
            <a:pPr marL="417150" lvl="1" indent="-342900">
              <a:buFont typeface="+mj-ea"/>
              <a:buAutoNum type="circleNumDbPlain" startAt="6"/>
            </a:pPr>
            <a:r>
              <a:rPr kumimoji="1" lang="en-US" altLang="zh-CN" sz="1600" dirty="0"/>
              <a:t>Memory access</a:t>
            </a:r>
          </a:p>
          <a:p>
            <a:pPr marL="857250" lvl="2" indent="0">
              <a:buNone/>
            </a:pPr>
            <a:r>
              <a:rPr kumimoji="1" lang="en-US" altLang="zh-CN" sz="1800" dirty="0"/>
              <a:t>100-400ns</a:t>
            </a:r>
          </a:p>
          <a:p>
            <a:pPr indent="-285750"/>
            <a:r>
              <a:rPr kumimoji="1" lang="en-US" altLang="zh-CN" sz="1600" dirty="0"/>
              <a:t>Total RTT: 2-5us  </a:t>
            </a:r>
          </a:p>
          <a:p>
            <a:pPr marL="857250" lvl="2" indent="0">
              <a:buNone/>
            </a:pP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108173-09A8-884E-BB0B-BD0503875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17A96673-8FE9-D446-A6A8-E0D7FB8DB376}"/>
              </a:ext>
            </a:extLst>
          </p:cNvPr>
          <p:cNvGrpSpPr/>
          <p:nvPr/>
        </p:nvGrpSpPr>
        <p:grpSpPr>
          <a:xfrm>
            <a:off x="3707904" y="3068193"/>
            <a:ext cx="6257523" cy="2622811"/>
            <a:chOff x="1695775" y="3203443"/>
            <a:chExt cx="6257523" cy="2622811"/>
          </a:xfrm>
        </p:grpSpPr>
        <p:cxnSp>
          <p:nvCxnSpPr>
            <p:cNvPr id="17" name="直线连接符 16">
              <a:extLst>
                <a:ext uri="{FF2B5EF4-FFF2-40B4-BE49-F238E27FC236}">
                  <a16:creationId xmlns:a16="http://schemas.microsoft.com/office/drawing/2014/main" id="{21749491-8C0B-8142-B0D6-F8BA149C0D55}"/>
                </a:ext>
              </a:extLst>
            </p:cNvPr>
            <p:cNvCxnSpPr/>
            <p:nvPr/>
          </p:nvCxnSpPr>
          <p:spPr>
            <a:xfrm>
              <a:off x="3297761" y="3607679"/>
              <a:ext cx="0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7">
              <a:extLst>
                <a:ext uri="{FF2B5EF4-FFF2-40B4-BE49-F238E27FC236}">
                  <a16:creationId xmlns:a16="http://schemas.microsoft.com/office/drawing/2014/main" id="{B639587F-9ED4-BC42-978B-03B3749943F8}"/>
                </a:ext>
              </a:extLst>
            </p:cNvPr>
            <p:cNvCxnSpPr/>
            <p:nvPr/>
          </p:nvCxnSpPr>
          <p:spPr>
            <a:xfrm flipH="1">
              <a:off x="3931021" y="3607679"/>
              <a:ext cx="5015" cy="2121843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8">
              <a:extLst>
                <a:ext uri="{FF2B5EF4-FFF2-40B4-BE49-F238E27FC236}">
                  <a16:creationId xmlns:a16="http://schemas.microsoft.com/office/drawing/2014/main" id="{9A420E1B-C9AE-5C40-AA6B-47081277C59B}"/>
                </a:ext>
              </a:extLst>
            </p:cNvPr>
            <p:cNvCxnSpPr/>
            <p:nvPr/>
          </p:nvCxnSpPr>
          <p:spPr>
            <a:xfrm>
              <a:off x="5120785" y="3582433"/>
              <a:ext cx="13074" cy="2209384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9">
              <a:extLst>
                <a:ext uri="{FF2B5EF4-FFF2-40B4-BE49-F238E27FC236}">
                  <a16:creationId xmlns:a16="http://schemas.microsoft.com/office/drawing/2014/main" id="{F5F352B0-E218-8B44-83A8-94EE29A6C002}"/>
                </a:ext>
              </a:extLst>
            </p:cNvPr>
            <p:cNvCxnSpPr/>
            <p:nvPr/>
          </p:nvCxnSpPr>
          <p:spPr>
            <a:xfrm>
              <a:off x="5754045" y="3607679"/>
              <a:ext cx="5014" cy="2184138"/>
            </a:xfrm>
            <a:prstGeom prst="line">
              <a:avLst/>
            </a:prstGeom>
            <a:ln w="508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组 43">
              <a:extLst>
                <a:ext uri="{FF2B5EF4-FFF2-40B4-BE49-F238E27FC236}">
                  <a16:creationId xmlns:a16="http://schemas.microsoft.com/office/drawing/2014/main" id="{50B1AF9A-7199-D44A-8063-C2C268E3CE09}"/>
                </a:ext>
              </a:extLst>
            </p:cNvPr>
            <p:cNvGrpSpPr/>
            <p:nvPr/>
          </p:nvGrpSpPr>
          <p:grpSpPr>
            <a:xfrm>
              <a:off x="2737050" y="3203443"/>
              <a:ext cx="3293453" cy="342078"/>
              <a:chOff x="2728086" y="3118197"/>
              <a:chExt cx="3293453" cy="342078"/>
            </a:xfrm>
          </p:grpSpPr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5DB7794A-2118-C647-843C-3ED9E3F47F1B}"/>
                  </a:ext>
                </a:extLst>
              </p:cNvPr>
              <p:cNvSpPr txBox="1"/>
              <p:nvPr/>
            </p:nvSpPr>
            <p:spPr>
              <a:xfrm>
                <a:off x="2728086" y="3137110"/>
                <a:ext cx="1048685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CPU,RAM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3" name="文本框 42">
                <a:extLst>
                  <a:ext uri="{FF2B5EF4-FFF2-40B4-BE49-F238E27FC236}">
                    <a16:creationId xmlns:a16="http://schemas.microsoft.com/office/drawing/2014/main" id="{1BFDE04F-FB21-AA40-A374-454A0BF63A03}"/>
                  </a:ext>
                </a:extLst>
              </p:cNvPr>
              <p:cNvSpPr txBox="1"/>
              <p:nvPr/>
            </p:nvSpPr>
            <p:spPr>
              <a:xfrm>
                <a:off x="3681593" y="3131010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626BBAB5-4D48-2241-932D-93762EC98470}"/>
                  </a:ext>
                </a:extLst>
              </p:cNvPr>
              <p:cNvSpPr txBox="1"/>
              <p:nvPr/>
            </p:nvSpPr>
            <p:spPr>
              <a:xfrm>
                <a:off x="5408871" y="3118197"/>
                <a:ext cx="61266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RAM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6522418A-0A74-5749-B307-E90F5FBD9A55}"/>
                  </a:ext>
                </a:extLst>
              </p:cNvPr>
              <p:cNvSpPr txBox="1"/>
              <p:nvPr/>
            </p:nvSpPr>
            <p:spPr>
              <a:xfrm>
                <a:off x="4839910" y="3127287"/>
                <a:ext cx="532518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zh-CN" sz="1500" b="1" dirty="0">
                    <a:latin typeface="Century Gothic" charset="0"/>
                    <a:ea typeface="Century Gothic" charset="0"/>
                    <a:cs typeface="Century Gothic" charset="0"/>
                  </a:rPr>
                  <a:t>NIC</a:t>
                </a:r>
                <a:endParaRPr kumimoji="1" lang="zh-CN" altLang="en-US" sz="1500" b="1" dirty="0">
                  <a:latin typeface="Century Gothic" charset="0"/>
                  <a:ea typeface="Century Gothic" charset="0"/>
                  <a:cs typeface="Century Gothic" charset="0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85972A5-180A-8E49-82DB-FEE7C707FBB7}"/>
                </a:ext>
              </a:extLst>
            </p:cNvPr>
            <p:cNvSpPr txBox="1"/>
            <p:nvPr/>
          </p:nvSpPr>
          <p:spPr>
            <a:xfrm>
              <a:off x="1695775" y="3505978"/>
              <a:ext cx="1476092" cy="715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1. Request descriptor, MMIO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3" name="任意形状 22">
              <a:extLst>
                <a:ext uri="{FF2B5EF4-FFF2-40B4-BE49-F238E27FC236}">
                  <a16:creationId xmlns:a16="http://schemas.microsoft.com/office/drawing/2014/main" id="{6EE67178-B88D-D541-8887-55EAD9423B6C}"/>
                </a:ext>
              </a:extLst>
            </p:cNvPr>
            <p:cNvSpPr/>
            <p:nvPr/>
          </p:nvSpPr>
          <p:spPr>
            <a:xfrm>
              <a:off x="3300324" y="3836713"/>
              <a:ext cx="655108" cy="223097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087A306E-9651-D342-A197-4D843ECE92D7}"/>
                </a:ext>
              </a:extLst>
            </p:cNvPr>
            <p:cNvSpPr txBox="1"/>
            <p:nvPr/>
          </p:nvSpPr>
          <p:spPr>
            <a:xfrm>
              <a:off x="1704350" y="4259787"/>
              <a:ext cx="143282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2. Payload, DMA read 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7C3C4C3-1D74-B34A-9638-2615749796F2}"/>
                </a:ext>
              </a:extLst>
            </p:cNvPr>
            <p:cNvSpPr txBox="1"/>
            <p:nvPr/>
          </p:nvSpPr>
          <p:spPr>
            <a:xfrm>
              <a:off x="5853273" y="4512097"/>
              <a:ext cx="142366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4. Payload,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DB4F51D-801B-5A42-BCA2-B23BBF77B5C5}"/>
                </a:ext>
              </a:extLst>
            </p:cNvPr>
            <p:cNvSpPr txBox="1"/>
            <p:nvPr/>
          </p:nvSpPr>
          <p:spPr>
            <a:xfrm>
              <a:off x="1719016" y="5318423"/>
              <a:ext cx="171818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6. Completion DMA write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29" name="任意形状 28">
              <a:extLst>
                <a:ext uri="{FF2B5EF4-FFF2-40B4-BE49-F238E27FC236}">
                  <a16:creationId xmlns:a16="http://schemas.microsoft.com/office/drawing/2014/main" id="{7A8C38B6-2CAA-2B41-B3BF-8561F7005925}"/>
                </a:ext>
              </a:extLst>
            </p:cNvPr>
            <p:cNvSpPr/>
            <p:nvPr/>
          </p:nvSpPr>
          <p:spPr>
            <a:xfrm>
              <a:off x="3285392" y="4125433"/>
              <a:ext cx="638022" cy="499730"/>
            </a:xfrm>
            <a:custGeom>
              <a:avLst/>
              <a:gdLst>
                <a:gd name="connsiteX0" fmla="*/ 606124 w 638022"/>
                <a:gd name="connsiteY0" fmla="*/ 0 h 499730"/>
                <a:gd name="connsiteX1" fmla="*/ 68 w 638022"/>
                <a:gd name="connsiteY1" fmla="*/ 244548 h 499730"/>
                <a:gd name="connsiteX2" fmla="*/ 638022 w 638022"/>
                <a:gd name="connsiteY2" fmla="*/ 499730 h 49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8022" h="499730">
                  <a:moveTo>
                    <a:pt x="606124" y="0"/>
                  </a:moveTo>
                  <a:cubicBezTo>
                    <a:pt x="300438" y="80630"/>
                    <a:pt x="-5248" y="161260"/>
                    <a:pt x="68" y="244548"/>
                  </a:cubicBezTo>
                  <a:cubicBezTo>
                    <a:pt x="5384" y="327836"/>
                    <a:pt x="321703" y="413783"/>
                    <a:pt x="638022" y="499730"/>
                  </a:cubicBez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cxnSp>
          <p:nvCxnSpPr>
            <p:cNvPr id="30" name="直线箭头连接符 29">
              <a:extLst>
                <a:ext uri="{FF2B5EF4-FFF2-40B4-BE49-F238E27FC236}">
                  <a16:creationId xmlns:a16="http://schemas.microsoft.com/office/drawing/2014/main" id="{6B20FE80-2F6F-B046-AE4E-94101192C4A6}"/>
                </a:ext>
              </a:extLst>
            </p:cNvPr>
            <p:cNvCxnSpPr/>
            <p:nvPr/>
          </p:nvCxnSpPr>
          <p:spPr>
            <a:xfrm>
              <a:off x="3923414" y="4625163"/>
              <a:ext cx="1210445" cy="196156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箭头连接符 30">
              <a:extLst>
                <a:ext uri="{FF2B5EF4-FFF2-40B4-BE49-F238E27FC236}">
                  <a16:creationId xmlns:a16="http://schemas.microsoft.com/office/drawing/2014/main" id="{8FC11632-8FE5-5341-9A99-206E40447EBC}"/>
                </a:ext>
              </a:extLst>
            </p:cNvPr>
            <p:cNvCxnSpPr/>
            <p:nvPr/>
          </p:nvCxnSpPr>
          <p:spPr>
            <a:xfrm flipH="1">
              <a:off x="3955432" y="5029495"/>
              <a:ext cx="1178427" cy="298887"/>
            </a:xfrm>
            <a:prstGeom prst="straightConnector1">
              <a:avLst/>
            </a:prstGeom>
            <a:ln w="25400">
              <a:solidFill>
                <a:srgbClr val="0432FF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任意形状 31">
              <a:extLst>
                <a:ext uri="{FF2B5EF4-FFF2-40B4-BE49-F238E27FC236}">
                  <a16:creationId xmlns:a16="http://schemas.microsoft.com/office/drawing/2014/main" id="{95C67489-32EC-FB4D-BE0A-250334534945}"/>
                </a:ext>
              </a:extLst>
            </p:cNvPr>
            <p:cNvSpPr/>
            <p:nvPr/>
          </p:nvSpPr>
          <p:spPr>
            <a:xfrm>
              <a:off x="5141466" y="4821320"/>
              <a:ext cx="623090" cy="125570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9656E0A-ECC1-A547-8A83-465DBC8DE964}"/>
                </a:ext>
              </a:extLst>
            </p:cNvPr>
            <p:cNvSpPr txBox="1"/>
            <p:nvPr/>
          </p:nvSpPr>
          <p:spPr>
            <a:xfrm>
              <a:off x="5841120" y="5078327"/>
              <a:ext cx="2112178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5. RDMA ACK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0F616E8-4D1C-A341-8191-EC28A8F7E63C}"/>
                </a:ext>
              </a:extLst>
            </p:cNvPr>
            <p:cNvSpPr txBox="1"/>
            <p:nvPr/>
          </p:nvSpPr>
          <p:spPr>
            <a:xfrm>
              <a:off x="1709324" y="4745267"/>
              <a:ext cx="143282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350" dirty="0">
                  <a:latin typeface="Century Gothic" charset="0"/>
                  <a:ea typeface="Century Gothic" charset="0"/>
                  <a:cs typeface="Century Gothic" charset="0"/>
                </a:rPr>
                <a:t>3. RDMA Write request</a:t>
              </a:r>
              <a:endParaRPr kumimoji="1" lang="zh-CN" altLang="en-US" sz="1350" dirty="0">
                <a:latin typeface="Century Gothic" charset="0"/>
                <a:ea typeface="Century Gothic" charset="0"/>
                <a:cs typeface="Century Gothic" charset="0"/>
              </a:endParaRPr>
            </a:p>
          </p:txBody>
        </p:sp>
        <p:sp>
          <p:nvSpPr>
            <p:cNvPr id="35" name="任意形状 34">
              <a:extLst>
                <a:ext uri="{FF2B5EF4-FFF2-40B4-BE49-F238E27FC236}">
                  <a16:creationId xmlns:a16="http://schemas.microsoft.com/office/drawing/2014/main" id="{C821AE9E-3EE0-7645-B871-C85FA528AD3C}"/>
                </a:ext>
              </a:extLst>
            </p:cNvPr>
            <p:cNvSpPr/>
            <p:nvPr/>
          </p:nvSpPr>
          <p:spPr>
            <a:xfrm flipH="1">
              <a:off x="3310131" y="5386673"/>
              <a:ext cx="625905" cy="161412"/>
            </a:xfrm>
            <a:custGeom>
              <a:avLst/>
              <a:gdLst>
                <a:gd name="connsiteX0" fmla="*/ 0 w 1171978"/>
                <a:gd name="connsiteY0" fmla="*/ 0 h 450761"/>
                <a:gd name="connsiteX1" fmla="*/ 1171978 w 1171978"/>
                <a:gd name="connsiteY1" fmla="*/ 450761 h 450761"/>
                <a:gd name="connsiteX2" fmla="*/ 1171978 w 1171978"/>
                <a:gd name="connsiteY2" fmla="*/ 450761 h 45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978" h="450761">
                  <a:moveTo>
                    <a:pt x="0" y="0"/>
                  </a:moveTo>
                  <a:lnTo>
                    <a:pt x="1171978" y="450761"/>
                  </a:lnTo>
                  <a:lnTo>
                    <a:pt x="1171978" y="450761"/>
                  </a:lnTo>
                </a:path>
              </a:pathLst>
            </a:custGeom>
            <a:noFill/>
            <a:ln w="25400">
              <a:solidFill>
                <a:srgbClr val="0432FF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/>
            </a:p>
          </p:txBody>
        </p:sp>
        <p:sp>
          <p:nvSpPr>
            <p:cNvPr id="36" name="Oval 22">
              <a:extLst>
                <a:ext uri="{FF2B5EF4-FFF2-40B4-BE49-F238E27FC236}">
                  <a16:creationId xmlns:a16="http://schemas.microsoft.com/office/drawing/2014/main" id="{728042E9-5952-BF45-8BE2-FCAE3B1F0DEB}"/>
                </a:ext>
              </a:extLst>
            </p:cNvPr>
            <p:cNvSpPr/>
            <p:nvPr/>
          </p:nvSpPr>
          <p:spPr>
            <a:xfrm>
              <a:off x="3545396" y="366826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1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7" name="Oval 22">
              <a:extLst>
                <a:ext uri="{FF2B5EF4-FFF2-40B4-BE49-F238E27FC236}">
                  <a16:creationId xmlns:a16="http://schemas.microsoft.com/office/drawing/2014/main" id="{DF672DB9-BE96-1D46-A5A7-1F9DAA34D103}"/>
                </a:ext>
              </a:extLst>
            </p:cNvPr>
            <p:cNvSpPr/>
            <p:nvPr/>
          </p:nvSpPr>
          <p:spPr>
            <a:xfrm>
              <a:off x="3548535" y="4256023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2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8" name="Oval 22">
              <a:extLst>
                <a:ext uri="{FF2B5EF4-FFF2-40B4-BE49-F238E27FC236}">
                  <a16:creationId xmlns:a16="http://schemas.microsoft.com/office/drawing/2014/main" id="{0FA06F49-4DF0-2E48-9592-F1D008B68AA7}"/>
                </a:ext>
              </a:extLst>
            </p:cNvPr>
            <p:cNvSpPr/>
            <p:nvPr/>
          </p:nvSpPr>
          <p:spPr>
            <a:xfrm>
              <a:off x="4428877" y="4438949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3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39" name="Oval 22">
              <a:extLst>
                <a:ext uri="{FF2B5EF4-FFF2-40B4-BE49-F238E27FC236}">
                  <a16:creationId xmlns:a16="http://schemas.microsoft.com/office/drawing/2014/main" id="{C251553C-A760-3049-AEC8-53097B3CCA7D}"/>
                </a:ext>
              </a:extLst>
            </p:cNvPr>
            <p:cNvSpPr/>
            <p:nvPr/>
          </p:nvSpPr>
          <p:spPr>
            <a:xfrm>
              <a:off x="5357847" y="4586402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4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0" name="Oval 22">
              <a:extLst>
                <a:ext uri="{FF2B5EF4-FFF2-40B4-BE49-F238E27FC236}">
                  <a16:creationId xmlns:a16="http://schemas.microsoft.com/office/drawing/2014/main" id="{C37BCD5B-8C43-4E4D-81B1-FD4FC01E4F30}"/>
                </a:ext>
              </a:extLst>
            </p:cNvPr>
            <p:cNvSpPr/>
            <p:nvPr/>
          </p:nvSpPr>
          <p:spPr>
            <a:xfrm>
              <a:off x="4422776" y="4894361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5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  <p:sp>
          <p:nvSpPr>
            <p:cNvPr id="41" name="Oval 22">
              <a:extLst>
                <a:ext uri="{FF2B5EF4-FFF2-40B4-BE49-F238E27FC236}">
                  <a16:creationId xmlns:a16="http://schemas.microsoft.com/office/drawing/2014/main" id="{80EF2EF9-A284-2A49-BC6F-0E1582B01FEC}"/>
                </a:ext>
              </a:extLst>
            </p:cNvPr>
            <p:cNvSpPr/>
            <p:nvPr/>
          </p:nvSpPr>
          <p:spPr>
            <a:xfrm>
              <a:off x="3548535" y="5151584"/>
              <a:ext cx="266892" cy="254222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200" b="1" dirty="0">
                  <a:solidFill>
                    <a:schemeClr val="bg1"/>
                  </a:solidFill>
                  <a:latin typeface="Century Gothic" pitchFamily="34" charset="0"/>
                </a:rPr>
                <a:t>6</a:t>
              </a:r>
              <a:endParaRPr lang="zh-CN" altLang="en-US" sz="1200" b="1" dirty="0">
                <a:solidFill>
                  <a:schemeClr val="bg1"/>
                </a:solidFill>
                <a:latin typeface="Century Gothic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60637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42441</TotalTime>
  <Words>5588</Words>
  <Application>Microsoft Macintosh PowerPoint</Application>
  <PresentationFormat>全屏显示(16:10)</PresentationFormat>
  <Paragraphs>1216</Paragraphs>
  <Slides>100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100</vt:i4>
      </vt:variant>
    </vt:vector>
  </HeadingPairs>
  <TitlesOfParts>
    <vt:vector size="117" baseType="lpstr">
      <vt:lpstr>DengXian</vt:lpstr>
      <vt:lpstr>微软雅黑</vt:lpstr>
      <vt:lpstr>NVIDIA-APAC</vt:lpstr>
      <vt:lpstr>Arial</vt:lpstr>
      <vt:lpstr>Calibri</vt:lpstr>
      <vt:lpstr>Cambria Math</vt:lpstr>
      <vt:lpstr>Candara</vt:lpstr>
      <vt:lpstr>Century Gothic</vt:lpstr>
      <vt:lpstr>Consolas</vt:lpstr>
      <vt:lpstr>Courier New</vt:lpstr>
      <vt:lpstr>Eras Medium ITC</vt:lpstr>
      <vt:lpstr>Gill Sans Light</vt:lpstr>
      <vt:lpstr>Helvetica</vt:lpstr>
      <vt:lpstr>Lato</vt:lpstr>
      <vt:lpstr>Verdana</vt:lpstr>
      <vt:lpstr>Wingdings</vt:lpstr>
      <vt:lpstr>1_Office 主题​​</vt:lpstr>
      <vt:lpstr>Distributed Computing frameworks The case of distributed training, review &amp; RDMA</vt:lpstr>
      <vt:lpstr>Pseudocode for Stochastic Gradient Descent </vt:lpstr>
      <vt:lpstr>Review: Parallelization Opportunities</vt:lpstr>
      <vt:lpstr>Synchronous Data Parallelism</vt:lpstr>
      <vt:lpstr>Review: Data Parallelism</vt:lpstr>
      <vt:lpstr>Review of Key communication operator: allreduce </vt:lpstr>
      <vt:lpstr>Review: System requirements for AllReduce</vt:lpstr>
      <vt:lpstr>Review of Allreduce optimizations</vt:lpstr>
      <vt:lpstr>Drawback of data parallelism: replicated model </vt:lpstr>
      <vt:lpstr>Review: Model parallelism </vt:lpstr>
      <vt:lpstr>Review: Pipeline parallelism </vt:lpstr>
      <vt:lpstr>Review: Pipeline parallelism</vt:lpstr>
      <vt:lpstr>Technique for pipeline: micro-batching </vt:lpstr>
      <vt:lpstr>Pipeline parallelism &amp; the number of micro-batch </vt:lpstr>
      <vt:lpstr>Tensor parallelism</vt:lpstr>
      <vt:lpstr>Model Parallelism: Forward Pass</vt:lpstr>
      <vt:lpstr>Model Parallelism: Backward Pass</vt:lpstr>
      <vt:lpstr>Backward Pass</vt:lpstr>
      <vt:lpstr>Tensor parallelism: communication analysis </vt:lpstr>
      <vt:lpstr>Put it altogether: parallelize distributed training  </vt:lpstr>
      <vt:lpstr>Summary: model parallelism </vt:lpstr>
      <vt:lpstr>Case study: A100 vs. A800</vt:lpstr>
      <vt:lpstr>The US conducted a GPU ban on China, mainly restricting GPU communication performance (some kind of out-dated)</vt:lpstr>
      <vt:lpstr>Case study: A100 vs. A800</vt:lpstr>
      <vt:lpstr>Case study: Distributed training on DGX A100 (8 X A100 server) </vt:lpstr>
      <vt:lpstr>Thought experiment: why 600 -&gt; 400GB/s? </vt:lpstr>
      <vt:lpstr>Thought experiment: why 600 -&gt; 400GB/s? </vt:lpstr>
      <vt:lpstr>Thought experiment: why 600 -&gt; 400GB/s? </vt:lpstr>
      <vt:lpstr>Thought experiment: why 600 -&gt; 400GB/s? </vt:lpstr>
      <vt:lpstr>Parallelization Opportunities</vt:lpstr>
      <vt:lpstr>Recall: BSP for data parallel execution </vt:lpstr>
      <vt:lpstr>Asynchronous Execution</vt:lpstr>
      <vt:lpstr>Async vs. Sync execution </vt:lpstr>
      <vt:lpstr>Fault tolerance in distributed training </vt:lpstr>
      <vt:lpstr>Review of (distributed) &amp;  parallel computing</vt:lpstr>
      <vt:lpstr>Review: Devices available for computation </vt:lpstr>
      <vt:lpstr>Scaling a single-device with parallelism </vt:lpstr>
      <vt:lpstr>Review: the roofline model </vt:lpstr>
      <vt:lpstr>Review: Why distributed computing? </vt:lpstr>
      <vt:lpstr>Logical process for doing a computation distributedly </vt:lpstr>
      <vt:lpstr>Review: Amdahl’s Law for decomposing the tasks </vt:lpstr>
      <vt:lpstr>More implementation details to consider </vt:lpstr>
      <vt:lpstr>Review: we build a framework to hide the above tasks </vt:lpstr>
      <vt:lpstr>Map &amp; Reduce abstraction in MapReduce</vt:lpstr>
      <vt:lpstr>Review: The computation graph abstraction (DAG)</vt:lpstr>
      <vt:lpstr>MapReduce vs. DAG </vt:lpstr>
      <vt:lpstr>Advanced topic: modern networking for distributed computing</vt:lpstr>
      <vt:lpstr>Review: traditional network stack </vt:lpstr>
      <vt:lpstr>What is the abstraction for networking? </vt:lpstr>
      <vt:lpstr>Network processing in (traditional) Linux kernel</vt:lpstr>
      <vt:lpstr>Linux networking software stack</vt:lpstr>
      <vt:lpstr>What are the costs of such a complex networking stack? </vt:lpstr>
      <vt:lpstr>PowerPoint 演示文稿</vt:lpstr>
      <vt:lpstr>What are the costs of such a complex networking stack? </vt:lpstr>
      <vt:lpstr>Kernel-bypassing network</vt:lpstr>
      <vt:lpstr>Packet processing with DPDK</vt:lpstr>
      <vt:lpstr>Pros &amp; Cons of DPDK </vt:lpstr>
      <vt:lpstr>RDMA: offload the complete network stack to the NIC</vt:lpstr>
      <vt:lpstr>Why not offloading TCP to the hardware? </vt:lpstr>
      <vt:lpstr>PowerPoint 演示文稿</vt:lpstr>
      <vt:lpstr>High-level concepts of RDMA </vt:lpstr>
      <vt:lpstr>Queue Pairs have different models </vt:lpstr>
      <vt:lpstr>Reliable connection Queue Pairs (QP)s</vt:lpstr>
      <vt:lpstr>Example: send message with RDMA</vt:lpstr>
      <vt:lpstr>Register a message buffer to receive incoming message</vt:lpstr>
      <vt:lpstr>Send the message with post_send </vt:lpstr>
      <vt:lpstr>Poll the completion of the send via polling </vt:lpstr>
      <vt:lpstr>Poll the received message from Alice</vt:lpstr>
      <vt:lpstr>Lifecycles of the sent message </vt:lpstr>
      <vt:lpstr>RDMA vs. DPDK </vt:lpstr>
      <vt:lpstr>Performance of RDMA (message) </vt:lpstr>
      <vt:lpstr>PowerPoint 演示文稿</vt:lpstr>
      <vt:lpstr>CPU is becoming the problem</vt:lpstr>
      <vt:lpstr>CPU is the problem</vt:lpstr>
      <vt:lpstr>Maybe we do not need such high bandwidth? </vt:lpstr>
      <vt:lpstr>Energy: another problem of CPU</vt:lpstr>
      <vt:lpstr>Polling uses a lot of energy</vt:lpstr>
      <vt:lpstr>Energy is also very important in datacenter</vt:lpstr>
      <vt:lpstr>Power and Cooling Management in Datacenter</vt:lpstr>
      <vt:lpstr>Datacenter Cooling Systems</vt:lpstr>
      <vt:lpstr>“Free Cooling”</vt:lpstr>
      <vt:lpstr>Can we use interrupt to reduce the energy? </vt:lpstr>
      <vt:lpstr>Can we use interrupt to reduce the energy? </vt:lpstr>
      <vt:lpstr>PowerPoint 演示文稿</vt:lpstr>
      <vt:lpstr>PowerPoint 演示文稿</vt:lpstr>
      <vt:lpstr>PowerPoint 演示文稿</vt:lpstr>
      <vt:lpstr>One-sided RDMA </vt:lpstr>
      <vt:lpstr>Example: remote memory copy </vt:lpstr>
      <vt:lpstr>Existing approach: two-sided RDMA based RPC </vt:lpstr>
      <vt:lpstr>Remote memory copy with one-sided RDMA WRITE</vt:lpstr>
      <vt:lpstr>Remote memory copy with one-sided RDMA WRITE</vt:lpstr>
      <vt:lpstr>One-sided RDMA WRITE vs. Two-sided RDMA </vt:lpstr>
      <vt:lpstr>Question: how can RDMA access the remote memory? </vt:lpstr>
      <vt:lpstr>Memory registration (MR) </vt:lpstr>
      <vt:lpstr>One-sided RDMA with Memory Registration </vt:lpstr>
      <vt:lpstr>One-sided RDMA with Memory Registration </vt:lpstr>
      <vt:lpstr>One-sided RDMA with Memory Registration </vt:lpstr>
      <vt:lpstr>Local RDMA access also needs MR </vt:lpstr>
      <vt:lpstr>Question: where is the mapping table stored? </vt:lpstr>
      <vt:lpstr>Performance summary of RDMA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2516</cp:revision>
  <cp:lastPrinted>2020-03-02T13:38:09Z</cp:lastPrinted>
  <dcterms:created xsi:type="dcterms:W3CDTF">2017-11-24T09:35:45Z</dcterms:created>
  <dcterms:modified xsi:type="dcterms:W3CDTF">2023-12-14T05:48:52Z</dcterms:modified>
</cp:coreProperties>
</file>